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2"/>
  </p:notesMasterIdLst>
  <p:sldIdLst>
    <p:sldId id="256" r:id="rId2"/>
    <p:sldId id="579" r:id="rId3"/>
    <p:sldId id="580" r:id="rId4"/>
    <p:sldId id="496" r:id="rId5"/>
    <p:sldId id="497" r:id="rId6"/>
    <p:sldId id="498" r:id="rId7"/>
    <p:sldId id="493" r:id="rId8"/>
    <p:sldId id="509" r:id="rId9"/>
    <p:sldId id="500" r:id="rId10"/>
    <p:sldId id="501" r:id="rId11"/>
    <p:sldId id="539" r:id="rId12"/>
    <p:sldId id="512" r:id="rId13"/>
    <p:sldId id="345" r:id="rId14"/>
    <p:sldId id="344" r:id="rId15"/>
    <p:sldId id="346" r:id="rId16"/>
    <p:sldId id="347" r:id="rId17"/>
    <p:sldId id="349" r:id="rId18"/>
    <p:sldId id="351" r:id="rId19"/>
    <p:sldId id="681" r:id="rId20"/>
    <p:sldId id="682" r:id="rId21"/>
    <p:sldId id="511" r:id="rId22"/>
    <p:sldId id="533" r:id="rId23"/>
    <p:sldId id="558" r:id="rId24"/>
    <p:sldId id="535" r:id="rId25"/>
    <p:sldId id="505" r:id="rId26"/>
    <p:sldId id="506" r:id="rId27"/>
    <p:sldId id="510" r:id="rId28"/>
    <p:sldId id="554" r:id="rId29"/>
    <p:sldId id="534" r:id="rId30"/>
    <p:sldId id="485" r:id="rId31"/>
    <p:sldId id="553" r:id="rId32"/>
    <p:sldId id="552" r:id="rId33"/>
    <p:sldId id="494" r:id="rId34"/>
    <p:sldId id="463" r:id="rId35"/>
    <p:sldId id="442" r:id="rId36"/>
    <p:sldId id="450" r:id="rId37"/>
    <p:sldId id="451" r:id="rId38"/>
    <p:sldId id="452" r:id="rId39"/>
    <p:sldId id="453" r:id="rId40"/>
    <p:sldId id="456" r:id="rId41"/>
    <p:sldId id="557" r:id="rId42"/>
    <p:sldId id="568" r:id="rId43"/>
    <p:sldId id="570" r:id="rId44"/>
    <p:sldId id="555" r:id="rId45"/>
    <p:sldId id="559" r:id="rId46"/>
    <p:sldId id="560" r:id="rId47"/>
    <p:sldId id="561" r:id="rId48"/>
    <p:sldId id="556" r:id="rId49"/>
    <p:sldId id="688" r:id="rId50"/>
    <p:sldId id="562" r:id="rId51"/>
    <p:sldId id="464" r:id="rId52"/>
    <p:sldId id="565" r:id="rId53"/>
    <p:sldId id="566" r:id="rId54"/>
    <p:sldId id="581" r:id="rId55"/>
    <p:sldId id="572" r:id="rId56"/>
    <p:sldId id="575" r:id="rId57"/>
    <p:sldId id="582" r:id="rId58"/>
    <p:sldId id="578" r:id="rId59"/>
    <p:sldId id="584" r:id="rId60"/>
    <p:sldId id="585" r:id="rId61"/>
    <p:sldId id="666" r:id="rId62"/>
    <p:sldId id="473" r:id="rId63"/>
    <p:sldId id="474" r:id="rId64"/>
    <p:sldId id="586" r:id="rId65"/>
    <p:sldId id="587" r:id="rId66"/>
    <p:sldId id="588" r:id="rId67"/>
    <p:sldId id="590" r:id="rId68"/>
    <p:sldId id="583" r:id="rId69"/>
    <p:sldId id="610" r:id="rId70"/>
    <p:sldId id="612" r:id="rId71"/>
    <p:sldId id="685" r:id="rId72"/>
    <p:sldId id="594" r:id="rId73"/>
    <p:sldId id="596" r:id="rId74"/>
    <p:sldId id="597" r:id="rId75"/>
    <p:sldId id="598" r:id="rId76"/>
    <p:sldId id="599" r:id="rId77"/>
    <p:sldId id="602" r:id="rId78"/>
    <p:sldId id="603" r:id="rId79"/>
    <p:sldId id="604" r:id="rId80"/>
    <p:sldId id="691" r:id="rId81"/>
    <p:sldId id="668" r:id="rId82"/>
    <p:sldId id="672" r:id="rId83"/>
    <p:sldId id="671" r:id="rId84"/>
    <p:sldId id="673" r:id="rId85"/>
    <p:sldId id="675" r:id="rId86"/>
    <p:sldId id="606" r:id="rId87"/>
    <p:sldId id="677" r:id="rId88"/>
    <p:sldId id="607" r:id="rId89"/>
    <p:sldId id="626" r:id="rId90"/>
    <p:sldId id="536" r:id="rId91"/>
    <p:sldId id="627" r:id="rId92"/>
    <p:sldId id="658" r:id="rId93"/>
    <p:sldId id="629" r:id="rId94"/>
    <p:sldId id="630" r:id="rId95"/>
    <p:sldId id="690" r:id="rId96"/>
    <p:sldId id="634" r:id="rId97"/>
    <p:sldId id="699" r:id="rId98"/>
    <p:sldId id="698" r:id="rId99"/>
    <p:sldId id="700" r:id="rId100"/>
    <p:sldId id="703" r:id="rId101"/>
    <p:sldId id="705" r:id="rId102"/>
    <p:sldId id="701" r:id="rId103"/>
    <p:sldId id="702" r:id="rId104"/>
    <p:sldId id="695" r:id="rId105"/>
    <p:sldId id="697" r:id="rId106"/>
    <p:sldId id="696" r:id="rId107"/>
    <p:sldId id="689" r:id="rId108"/>
    <p:sldId id="704" r:id="rId109"/>
    <p:sldId id="645" r:id="rId110"/>
    <p:sldId id="646" r:id="rId111"/>
    <p:sldId id="659" r:id="rId112"/>
    <p:sldId id="632" r:id="rId113"/>
    <p:sldId id="647" r:id="rId114"/>
    <p:sldId id="648" r:id="rId115"/>
    <p:sldId id="649" r:id="rId116"/>
    <p:sldId id="654" r:id="rId117"/>
    <p:sldId id="657" r:id="rId118"/>
    <p:sldId id="665" r:id="rId119"/>
    <p:sldId id="653" r:id="rId120"/>
    <p:sldId id="655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6F1E2-E597-424D-85E4-10EB01087457}" v="64" dt="2024-08-21T14:51:08.059"/>
    <p1510:client id="{EAA56526-AEDA-429F-B388-DFAD182AD28B}" v="14" dt="2024-08-21T15:25:28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8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/>
      <dgm:spPr/>
      <dgm:t>
        <a:bodyPr/>
        <a:lstStyle/>
        <a:p>
          <a:r>
            <a:rPr lang="th-TH"/>
            <a:t>ชีวิตคืออะไร?</a:t>
          </a:r>
          <a:endParaRPr lang="en-US"/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</a:t>
          </a:r>
          <a:endParaRPr lang="en-US"/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th-TH"/>
            <a:t>ชีวิตเป็นอย่างไร?</a:t>
          </a:r>
          <a:endParaRPr lang="en-US"/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อนัตตา</a:t>
          </a:r>
          <a:endParaRPr lang="en-US"/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th-TH"/>
            <a:t>ชีวิตเป็นไปอย่างไร?</a:t>
          </a:r>
          <a:endParaRPr lang="en-US"/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endParaRPr lang="en-US"/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th-TH"/>
            <a:t>ชีวิตควรเป็นอยู่อย่างไร?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D70875-CE6F-4C0C-A5D3-D99327448CB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CAA568-6B9D-4977-9373-2116F3503321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อาหาร</a:t>
          </a:r>
          <a:endParaRPr lang="en-US" err="1"/>
        </a:p>
      </dgm:t>
    </dgm:pt>
    <dgm:pt modelId="{33023A51-FC45-4B96-BD98-1D3CF702A4B6}" type="parTrans" cxnId="{8E6D259A-8369-4C0D-BC3F-4F38C42B156A}">
      <dgm:prSet/>
      <dgm:spPr/>
      <dgm:t>
        <a:bodyPr/>
        <a:lstStyle/>
        <a:p>
          <a:endParaRPr lang="en-US"/>
        </a:p>
      </dgm:t>
    </dgm:pt>
    <dgm:pt modelId="{53AF1118-C95B-4725-A44D-722231679483}" type="sibTrans" cxnId="{8E6D259A-8369-4C0D-BC3F-4F38C42B156A}">
      <dgm:prSet/>
      <dgm:spPr/>
      <dgm:t>
        <a:bodyPr/>
        <a:lstStyle/>
        <a:p>
          <a:endParaRPr lang="en-US"/>
        </a:p>
      </dgm:t>
    </dgm:pt>
    <dgm:pt modelId="{8F9E8967-683B-48B0-810D-43AC22261CE1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อากาศ</a:t>
          </a:r>
          <a:endParaRPr lang="en-US" err="1"/>
        </a:p>
      </dgm:t>
    </dgm:pt>
    <dgm:pt modelId="{4F036D21-3BA4-43CB-88AC-7CF10C7C6BF9}" type="parTrans" cxnId="{8B1F62D6-F639-4D83-9390-B7A3E242B621}">
      <dgm:prSet/>
      <dgm:spPr/>
      <dgm:t>
        <a:bodyPr/>
        <a:lstStyle/>
        <a:p>
          <a:endParaRPr lang="en-US"/>
        </a:p>
      </dgm:t>
    </dgm:pt>
    <dgm:pt modelId="{181CBFFB-3D15-4388-815D-881AC13EF852}" type="sibTrans" cxnId="{8B1F62D6-F639-4D83-9390-B7A3E242B621}">
      <dgm:prSet/>
      <dgm:spPr/>
      <dgm:t>
        <a:bodyPr/>
        <a:lstStyle/>
        <a:p>
          <a:endParaRPr lang="en-US"/>
        </a:p>
      </dgm:t>
    </dgm:pt>
    <dgm:pt modelId="{EF7045EF-AB9B-4157-8A45-D8D9E170E932}">
      <dgm:prSet phldrT="[Text]" phldr="0"/>
      <dgm:spPr/>
      <dgm:t>
        <a:bodyPr/>
        <a:lstStyle/>
        <a:p>
          <a:r>
            <a:rPr lang="en-US">
              <a:latin typeface="Corbel"/>
            </a:rPr>
            <a:t>อารมณ์</a:t>
          </a:r>
          <a:endParaRPr lang="en-US"/>
        </a:p>
      </dgm:t>
    </dgm:pt>
    <dgm:pt modelId="{84C68BA6-0F9C-41BD-9769-690DFBBF7420}" type="parTrans" cxnId="{029EB8A3-3972-4F68-A54E-6CF4FFCD37DB}">
      <dgm:prSet/>
      <dgm:spPr/>
      <dgm:t>
        <a:bodyPr/>
        <a:lstStyle/>
        <a:p>
          <a:endParaRPr lang="en-US"/>
        </a:p>
      </dgm:t>
    </dgm:pt>
    <dgm:pt modelId="{537A8445-C2DA-459C-BE9E-3D6F975C6D6E}" type="sibTrans" cxnId="{029EB8A3-3972-4F68-A54E-6CF4FFCD37DB}">
      <dgm:prSet/>
      <dgm:spPr/>
      <dgm:t>
        <a:bodyPr/>
        <a:lstStyle/>
        <a:p>
          <a:endParaRPr lang="en-US"/>
        </a:p>
      </dgm:t>
    </dgm:pt>
    <dgm:pt modelId="{BB382197-631E-4AC6-B82F-743E2879A49B}">
      <dgm:prSet phldrT="[Text]" phldr="0"/>
      <dgm:spPr/>
      <dgm:t>
        <a:bodyPr/>
        <a:lstStyle/>
        <a:p>
          <a:r>
            <a:rPr lang="en-US">
              <a:latin typeface="Corbel"/>
            </a:rPr>
            <a:t>ออกกำลัง</a:t>
          </a:r>
          <a:endParaRPr lang="en-US"/>
        </a:p>
      </dgm:t>
    </dgm:pt>
    <dgm:pt modelId="{FE1DEC76-0E17-448E-B5D7-C499C49F7F1B}" type="parTrans" cxnId="{D29F53B0-B626-4148-9E9D-E479405766F9}">
      <dgm:prSet/>
      <dgm:spPr/>
      <dgm:t>
        <a:bodyPr/>
        <a:lstStyle/>
        <a:p>
          <a:endParaRPr lang="en-US"/>
        </a:p>
      </dgm:t>
    </dgm:pt>
    <dgm:pt modelId="{B8FE79C4-C718-456F-9BFD-420E033E3A85}" type="sibTrans" cxnId="{D29F53B0-B626-4148-9E9D-E479405766F9}">
      <dgm:prSet/>
      <dgm:spPr/>
      <dgm:t>
        <a:bodyPr/>
        <a:lstStyle/>
        <a:p>
          <a:endParaRPr lang="en-US"/>
        </a:p>
      </dgm:t>
    </dgm:pt>
    <dgm:pt modelId="{4DA8A7CC-E51D-4B32-A2D9-1F85F976DA4A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อุจจาระ</a:t>
          </a:r>
          <a:endParaRPr lang="en-US" err="1"/>
        </a:p>
      </dgm:t>
    </dgm:pt>
    <dgm:pt modelId="{329BF35E-B970-4A50-B208-F5ACFBC51C69}" type="parTrans" cxnId="{7666293B-3431-4469-9321-A585202D0F1E}">
      <dgm:prSet/>
      <dgm:spPr/>
      <dgm:t>
        <a:bodyPr/>
        <a:lstStyle/>
        <a:p>
          <a:endParaRPr lang="en-US"/>
        </a:p>
      </dgm:t>
    </dgm:pt>
    <dgm:pt modelId="{0E30A985-B5B3-4967-9591-5AD17CD69C50}" type="sibTrans" cxnId="{7666293B-3431-4469-9321-A585202D0F1E}">
      <dgm:prSet/>
      <dgm:spPr/>
      <dgm:t>
        <a:bodyPr/>
        <a:lstStyle/>
        <a:p>
          <a:endParaRPr lang="en-US"/>
        </a:p>
      </dgm:t>
    </dgm:pt>
    <dgm:pt modelId="{4D93F05F-0AF8-4F8F-85F1-96239EC55B2C}">
      <dgm:prSet phldr="0"/>
      <dgm:spPr/>
      <dgm:t>
        <a:bodyPr/>
        <a:lstStyle/>
        <a:p>
          <a:pPr rtl="0"/>
          <a:r>
            <a:rPr lang="en-US" err="1">
              <a:latin typeface="Corbel"/>
            </a:rPr>
            <a:t>เอนหลัง</a:t>
          </a:r>
        </a:p>
      </dgm:t>
    </dgm:pt>
    <dgm:pt modelId="{9F8778C4-DDF6-4335-98AE-38F15E45EA9C}" type="parTrans" cxnId="{4ECDAD92-C109-42AC-AE12-636C5D55C2F3}">
      <dgm:prSet/>
      <dgm:spPr/>
    </dgm:pt>
    <dgm:pt modelId="{A6ECD6F8-8665-4DAA-8937-129A455FFB8E}" type="sibTrans" cxnId="{4ECDAD92-C109-42AC-AE12-636C5D55C2F3}">
      <dgm:prSet/>
      <dgm:spPr/>
    </dgm:pt>
    <dgm:pt modelId="{9B8B7E23-0978-423D-9D8C-DB76006FC624}" type="pres">
      <dgm:prSet presAssocID="{2CD70875-CE6F-4C0C-A5D3-D99327448CBA}" presName="diagram" presStyleCnt="0">
        <dgm:presLayoutVars>
          <dgm:dir/>
          <dgm:resizeHandles val="exact"/>
        </dgm:presLayoutVars>
      </dgm:prSet>
      <dgm:spPr/>
    </dgm:pt>
    <dgm:pt modelId="{0A7AE4F4-5A7F-4CD2-A06F-483E690E19EA}" type="pres">
      <dgm:prSet presAssocID="{A0CAA568-6B9D-4977-9373-2116F3503321}" presName="node" presStyleLbl="node1" presStyleIdx="0" presStyleCnt="6">
        <dgm:presLayoutVars>
          <dgm:bulletEnabled val="1"/>
        </dgm:presLayoutVars>
      </dgm:prSet>
      <dgm:spPr/>
    </dgm:pt>
    <dgm:pt modelId="{6B21004E-0C43-4E4B-A871-B1735D9B7D9B}" type="pres">
      <dgm:prSet presAssocID="{53AF1118-C95B-4725-A44D-722231679483}" presName="sibTrans" presStyleCnt="0"/>
      <dgm:spPr/>
    </dgm:pt>
    <dgm:pt modelId="{037A9CC5-92CA-4528-BA01-1A5D3BE12EDB}" type="pres">
      <dgm:prSet presAssocID="{8F9E8967-683B-48B0-810D-43AC22261CE1}" presName="node" presStyleLbl="node1" presStyleIdx="1" presStyleCnt="6">
        <dgm:presLayoutVars>
          <dgm:bulletEnabled val="1"/>
        </dgm:presLayoutVars>
      </dgm:prSet>
      <dgm:spPr/>
    </dgm:pt>
    <dgm:pt modelId="{D4B2777D-1E1B-4495-8921-5C169A1A55C2}" type="pres">
      <dgm:prSet presAssocID="{181CBFFB-3D15-4388-815D-881AC13EF852}" presName="sibTrans" presStyleCnt="0"/>
      <dgm:spPr/>
    </dgm:pt>
    <dgm:pt modelId="{42864D78-D259-44B4-AA61-470E89A77056}" type="pres">
      <dgm:prSet presAssocID="{EF7045EF-AB9B-4157-8A45-D8D9E170E932}" presName="node" presStyleLbl="node1" presStyleIdx="2" presStyleCnt="6">
        <dgm:presLayoutVars>
          <dgm:bulletEnabled val="1"/>
        </dgm:presLayoutVars>
      </dgm:prSet>
      <dgm:spPr/>
    </dgm:pt>
    <dgm:pt modelId="{0D0FC62C-C323-4144-B831-329668091B77}" type="pres">
      <dgm:prSet presAssocID="{537A8445-C2DA-459C-BE9E-3D6F975C6D6E}" presName="sibTrans" presStyleCnt="0"/>
      <dgm:spPr/>
    </dgm:pt>
    <dgm:pt modelId="{64562C7A-3272-4EA2-95EC-9CB343F086BB}" type="pres">
      <dgm:prSet presAssocID="{BB382197-631E-4AC6-B82F-743E2879A49B}" presName="node" presStyleLbl="node1" presStyleIdx="3" presStyleCnt="6">
        <dgm:presLayoutVars>
          <dgm:bulletEnabled val="1"/>
        </dgm:presLayoutVars>
      </dgm:prSet>
      <dgm:spPr/>
    </dgm:pt>
    <dgm:pt modelId="{56DDF56F-D8EC-449A-B57D-433725F9B3B2}" type="pres">
      <dgm:prSet presAssocID="{B8FE79C4-C718-456F-9BFD-420E033E3A85}" presName="sibTrans" presStyleCnt="0"/>
      <dgm:spPr/>
    </dgm:pt>
    <dgm:pt modelId="{6E8967D9-B822-4434-8344-E8DC2A08FD48}" type="pres">
      <dgm:prSet presAssocID="{4DA8A7CC-E51D-4B32-A2D9-1F85F976DA4A}" presName="node" presStyleLbl="node1" presStyleIdx="4" presStyleCnt="6">
        <dgm:presLayoutVars>
          <dgm:bulletEnabled val="1"/>
        </dgm:presLayoutVars>
      </dgm:prSet>
      <dgm:spPr/>
    </dgm:pt>
    <dgm:pt modelId="{66EBE592-795F-40C0-AF98-A5C1389D76DF}" type="pres">
      <dgm:prSet presAssocID="{0E30A985-B5B3-4967-9591-5AD17CD69C50}" presName="sibTrans" presStyleCnt="0"/>
      <dgm:spPr/>
    </dgm:pt>
    <dgm:pt modelId="{A8727C22-C7B4-4827-8FB6-D14977587F02}" type="pres">
      <dgm:prSet presAssocID="{4D93F05F-0AF8-4F8F-85F1-96239EC55B2C}" presName="node" presStyleLbl="node1" presStyleIdx="5" presStyleCnt="6">
        <dgm:presLayoutVars>
          <dgm:bulletEnabled val="1"/>
        </dgm:presLayoutVars>
      </dgm:prSet>
      <dgm:spPr/>
    </dgm:pt>
  </dgm:ptLst>
  <dgm:cxnLst>
    <dgm:cxn modelId="{E5040800-52D6-40DD-B919-CFC4D4F95AF4}" type="presOf" srcId="{BB382197-631E-4AC6-B82F-743E2879A49B}" destId="{64562C7A-3272-4EA2-95EC-9CB343F086BB}" srcOrd="0" destOrd="0" presId="urn:microsoft.com/office/officeart/2005/8/layout/default"/>
    <dgm:cxn modelId="{3965203A-7ED2-4EC8-9E6E-68F2BCC6B017}" type="presOf" srcId="{8F9E8967-683B-48B0-810D-43AC22261CE1}" destId="{037A9CC5-92CA-4528-BA01-1A5D3BE12EDB}" srcOrd="0" destOrd="0" presId="urn:microsoft.com/office/officeart/2005/8/layout/default"/>
    <dgm:cxn modelId="{7666293B-3431-4469-9321-A585202D0F1E}" srcId="{2CD70875-CE6F-4C0C-A5D3-D99327448CBA}" destId="{4DA8A7CC-E51D-4B32-A2D9-1F85F976DA4A}" srcOrd="4" destOrd="0" parTransId="{329BF35E-B970-4A50-B208-F5ACFBC51C69}" sibTransId="{0E30A985-B5B3-4967-9591-5AD17CD69C50}"/>
    <dgm:cxn modelId="{C4392556-1732-4BF9-AFBD-3DBC08A2B7D4}" type="presOf" srcId="{A0CAA568-6B9D-4977-9373-2116F3503321}" destId="{0A7AE4F4-5A7F-4CD2-A06F-483E690E19EA}" srcOrd="0" destOrd="0" presId="urn:microsoft.com/office/officeart/2005/8/layout/default"/>
    <dgm:cxn modelId="{4ECDAD92-C109-42AC-AE12-636C5D55C2F3}" srcId="{2CD70875-CE6F-4C0C-A5D3-D99327448CBA}" destId="{4D93F05F-0AF8-4F8F-85F1-96239EC55B2C}" srcOrd="5" destOrd="0" parTransId="{9F8778C4-DDF6-4335-98AE-38F15E45EA9C}" sibTransId="{A6ECD6F8-8665-4DAA-8937-129A455FFB8E}"/>
    <dgm:cxn modelId="{8E6D259A-8369-4C0D-BC3F-4F38C42B156A}" srcId="{2CD70875-CE6F-4C0C-A5D3-D99327448CBA}" destId="{A0CAA568-6B9D-4977-9373-2116F3503321}" srcOrd="0" destOrd="0" parTransId="{33023A51-FC45-4B96-BD98-1D3CF702A4B6}" sibTransId="{53AF1118-C95B-4725-A44D-722231679483}"/>
    <dgm:cxn modelId="{029EB8A3-3972-4F68-A54E-6CF4FFCD37DB}" srcId="{2CD70875-CE6F-4C0C-A5D3-D99327448CBA}" destId="{EF7045EF-AB9B-4157-8A45-D8D9E170E932}" srcOrd="2" destOrd="0" parTransId="{84C68BA6-0F9C-41BD-9769-690DFBBF7420}" sibTransId="{537A8445-C2DA-459C-BE9E-3D6F975C6D6E}"/>
    <dgm:cxn modelId="{A301FFAC-0643-4CD8-B195-9E4A97B0C0A4}" type="presOf" srcId="{2CD70875-CE6F-4C0C-A5D3-D99327448CBA}" destId="{9B8B7E23-0978-423D-9D8C-DB76006FC624}" srcOrd="0" destOrd="0" presId="urn:microsoft.com/office/officeart/2005/8/layout/default"/>
    <dgm:cxn modelId="{D29F53B0-B626-4148-9E9D-E479405766F9}" srcId="{2CD70875-CE6F-4C0C-A5D3-D99327448CBA}" destId="{BB382197-631E-4AC6-B82F-743E2879A49B}" srcOrd="3" destOrd="0" parTransId="{FE1DEC76-0E17-448E-B5D7-C499C49F7F1B}" sibTransId="{B8FE79C4-C718-456F-9BFD-420E033E3A85}"/>
    <dgm:cxn modelId="{DBF441C1-E363-4992-A96E-11A940190CB4}" type="presOf" srcId="{EF7045EF-AB9B-4157-8A45-D8D9E170E932}" destId="{42864D78-D259-44B4-AA61-470E89A77056}" srcOrd="0" destOrd="0" presId="urn:microsoft.com/office/officeart/2005/8/layout/default"/>
    <dgm:cxn modelId="{8B1F62D6-F639-4D83-9390-B7A3E242B621}" srcId="{2CD70875-CE6F-4C0C-A5D3-D99327448CBA}" destId="{8F9E8967-683B-48B0-810D-43AC22261CE1}" srcOrd="1" destOrd="0" parTransId="{4F036D21-3BA4-43CB-88AC-7CF10C7C6BF9}" sibTransId="{181CBFFB-3D15-4388-815D-881AC13EF852}"/>
    <dgm:cxn modelId="{934532DF-B890-4351-99DE-BCCBF5FC0493}" type="presOf" srcId="{4DA8A7CC-E51D-4B32-A2D9-1F85F976DA4A}" destId="{6E8967D9-B822-4434-8344-E8DC2A08FD48}" srcOrd="0" destOrd="0" presId="urn:microsoft.com/office/officeart/2005/8/layout/default"/>
    <dgm:cxn modelId="{FE8468F4-6851-40FD-9B87-420979EDBE1A}" type="presOf" srcId="{4D93F05F-0AF8-4F8F-85F1-96239EC55B2C}" destId="{A8727C22-C7B4-4827-8FB6-D14977587F02}" srcOrd="0" destOrd="0" presId="urn:microsoft.com/office/officeart/2005/8/layout/default"/>
    <dgm:cxn modelId="{F4F42C71-35DF-4228-9DC9-29B612B5F2C4}" type="presParOf" srcId="{9B8B7E23-0978-423D-9D8C-DB76006FC624}" destId="{0A7AE4F4-5A7F-4CD2-A06F-483E690E19EA}" srcOrd="0" destOrd="0" presId="urn:microsoft.com/office/officeart/2005/8/layout/default"/>
    <dgm:cxn modelId="{1626B38B-B64F-4C02-9D1E-B26D06CB4B1C}" type="presParOf" srcId="{9B8B7E23-0978-423D-9D8C-DB76006FC624}" destId="{6B21004E-0C43-4E4B-A871-B1735D9B7D9B}" srcOrd="1" destOrd="0" presId="urn:microsoft.com/office/officeart/2005/8/layout/default"/>
    <dgm:cxn modelId="{B303A848-67E5-47AF-9D56-6E083E27E5F9}" type="presParOf" srcId="{9B8B7E23-0978-423D-9D8C-DB76006FC624}" destId="{037A9CC5-92CA-4528-BA01-1A5D3BE12EDB}" srcOrd="2" destOrd="0" presId="urn:microsoft.com/office/officeart/2005/8/layout/default"/>
    <dgm:cxn modelId="{50A44EBE-2348-461C-B745-7EFFD028A963}" type="presParOf" srcId="{9B8B7E23-0978-423D-9D8C-DB76006FC624}" destId="{D4B2777D-1E1B-4495-8921-5C169A1A55C2}" srcOrd="3" destOrd="0" presId="urn:microsoft.com/office/officeart/2005/8/layout/default"/>
    <dgm:cxn modelId="{52455DCA-A82B-4579-BADC-F2269C47CF30}" type="presParOf" srcId="{9B8B7E23-0978-423D-9D8C-DB76006FC624}" destId="{42864D78-D259-44B4-AA61-470E89A77056}" srcOrd="4" destOrd="0" presId="urn:microsoft.com/office/officeart/2005/8/layout/default"/>
    <dgm:cxn modelId="{5B687A50-7A72-4B78-83AE-14F8F06708F7}" type="presParOf" srcId="{9B8B7E23-0978-423D-9D8C-DB76006FC624}" destId="{0D0FC62C-C323-4144-B831-329668091B77}" srcOrd="5" destOrd="0" presId="urn:microsoft.com/office/officeart/2005/8/layout/default"/>
    <dgm:cxn modelId="{0D3C6B63-B89A-4A86-86C1-357CC4F03C5F}" type="presParOf" srcId="{9B8B7E23-0978-423D-9D8C-DB76006FC624}" destId="{64562C7A-3272-4EA2-95EC-9CB343F086BB}" srcOrd="6" destOrd="0" presId="urn:microsoft.com/office/officeart/2005/8/layout/default"/>
    <dgm:cxn modelId="{F8ECA067-1889-4D87-A203-89111876D51E}" type="presParOf" srcId="{9B8B7E23-0978-423D-9D8C-DB76006FC624}" destId="{56DDF56F-D8EC-449A-B57D-433725F9B3B2}" srcOrd="7" destOrd="0" presId="urn:microsoft.com/office/officeart/2005/8/layout/default"/>
    <dgm:cxn modelId="{67643F76-ABD0-4B0E-B772-D667DEF2B3CA}" type="presParOf" srcId="{9B8B7E23-0978-423D-9D8C-DB76006FC624}" destId="{6E8967D9-B822-4434-8344-E8DC2A08FD48}" srcOrd="8" destOrd="0" presId="urn:microsoft.com/office/officeart/2005/8/layout/default"/>
    <dgm:cxn modelId="{BC283A3F-EA45-4EF1-8D8B-CCA21C2E32C7}" type="presParOf" srcId="{9B8B7E23-0978-423D-9D8C-DB76006FC624}" destId="{66EBE592-795F-40C0-AF98-A5C1389D76DF}" srcOrd="9" destOrd="0" presId="urn:microsoft.com/office/officeart/2005/8/layout/default"/>
    <dgm:cxn modelId="{FC346F1A-21DB-461A-936B-0F0C82EABF54}" type="presParOf" srcId="{9B8B7E23-0978-423D-9D8C-DB76006FC624}" destId="{A8727C22-C7B4-4827-8FB6-D14977587F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EF3A11C-655C-4858-9BA6-5FB73A53B73D}" type="doc">
      <dgm:prSet loTypeId="urn:microsoft.com/office/officeart/2005/8/layout/balance1" loCatId="relationship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854D35AF-9239-4AF3-9D3E-66FCC9055B38}">
      <dgm:prSet phldrT="[Text]"/>
      <dgm:spPr/>
      <dgm:t>
        <a:bodyPr/>
        <a:lstStyle/>
        <a:p>
          <a:r>
            <a:rPr lang="th-TH"/>
            <a:t>อาหาร</a:t>
          </a:r>
          <a:endParaRPr lang="en-US"/>
        </a:p>
      </dgm:t>
    </dgm:pt>
    <dgm:pt modelId="{A4BA8F2B-1225-4C78-89D9-53454F7E22F2}" type="parTrans" cxnId="{6373C0DF-B6D1-46E8-AF73-47FD6A6D02BE}">
      <dgm:prSet/>
      <dgm:spPr/>
      <dgm:t>
        <a:bodyPr/>
        <a:lstStyle/>
        <a:p>
          <a:endParaRPr lang="en-US"/>
        </a:p>
      </dgm:t>
    </dgm:pt>
    <dgm:pt modelId="{DA9B67A4-0500-4D1B-B59A-AE7843F63E2A}" type="sibTrans" cxnId="{6373C0DF-B6D1-46E8-AF73-47FD6A6D02BE}">
      <dgm:prSet/>
      <dgm:spPr/>
      <dgm:t>
        <a:bodyPr/>
        <a:lstStyle/>
        <a:p>
          <a:endParaRPr lang="en-US"/>
        </a:p>
      </dgm:t>
    </dgm:pt>
    <dgm:pt modelId="{22059175-7E55-4BC7-8504-4994CE845D7D}">
      <dgm:prSet phldrT="[Text]"/>
      <dgm:spPr/>
      <dgm:t>
        <a:bodyPr/>
        <a:lstStyle/>
        <a:p>
          <a:r>
            <a:rPr lang="th-TH"/>
            <a:t>ข้าวเช้า</a:t>
          </a:r>
          <a:endParaRPr lang="en-US"/>
        </a:p>
      </dgm:t>
    </dgm:pt>
    <dgm:pt modelId="{EF5EA32B-3148-4019-A2AB-B6EEB0C24158}" type="parTrans" cxnId="{4B7A6546-65AC-4D2C-B437-3D40FEF5A082}">
      <dgm:prSet/>
      <dgm:spPr/>
      <dgm:t>
        <a:bodyPr/>
        <a:lstStyle/>
        <a:p>
          <a:endParaRPr lang="en-US"/>
        </a:p>
      </dgm:t>
    </dgm:pt>
    <dgm:pt modelId="{0AAF20BA-0CAC-4FB5-ADD2-33A574E8D975}" type="sibTrans" cxnId="{4B7A6546-65AC-4D2C-B437-3D40FEF5A082}">
      <dgm:prSet/>
      <dgm:spPr/>
      <dgm:t>
        <a:bodyPr/>
        <a:lstStyle/>
        <a:p>
          <a:endParaRPr lang="en-US"/>
        </a:p>
      </dgm:t>
    </dgm:pt>
    <dgm:pt modelId="{9660523B-4056-4CA6-ACFC-3AA2C6849091}">
      <dgm:prSet phldrT="[Text]"/>
      <dgm:spPr/>
      <dgm:t>
        <a:bodyPr/>
        <a:lstStyle/>
        <a:p>
          <a:r>
            <a:rPr lang="th-TH">
              <a:latin typeface="Corbel"/>
            </a:rPr>
            <a:t>ข้าวเพล</a:t>
          </a:r>
          <a:endParaRPr lang="en-US"/>
        </a:p>
      </dgm:t>
    </dgm:pt>
    <dgm:pt modelId="{ADF9E289-F669-459B-A7F1-CBAE26EA70B1}" type="parTrans" cxnId="{1627DE9C-31DC-4488-9557-313384F627BE}">
      <dgm:prSet/>
      <dgm:spPr/>
      <dgm:t>
        <a:bodyPr/>
        <a:lstStyle/>
        <a:p>
          <a:endParaRPr lang="en-US"/>
        </a:p>
      </dgm:t>
    </dgm:pt>
    <dgm:pt modelId="{923525F7-C15B-4236-84C3-D55D160B9B65}" type="sibTrans" cxnId="{1627DE9C-31DC-4488-9557-313384F627BE}">
      <dgm:prSet/>
      <dgm:spPr/>
      <dgm:t>
        <a:bodyPr/>
        <a:lstStyle/>
        <a:p>
          <a:endParaRPr lang="en-US"/>
        </a:p>
      </dgm:t>
    </dgm:pt>
    <dgm:pt modelId="{890C6AEB-5F17-4A41-86B3-AEE5613CBE3A}">
      <dgm:prSet phldrT="[Text]"/>
      <dgm:spPr/>
      <dgm:t>
        <a:bodyPr/>
        <a:lstStyle/>
        <a:p>
          <a:r>
            <a:rPr lang="th-TH"/>
            <a:t>กิจกรรม</a:t>
          </a:r>
          <a:endParaRPr lang="en-US"/>
        </a:p>
      </dgm:t>
    </dgm:pt>
    <dgm:pt modelId="{7383F8D9-D2BF-47B9-B145-807B16CC50B6}" type="parTrans" cxnId="{AEF79C06-C31A-420C-8190-08AF58026EFC}">
      <dgm:prSet/>
      <dgm:spPr/>
      <dgm:t>
        <a:bodyPr/>
        <a:lstStyle/>
        <a:p>
          <a:endParaRPr lang="en-US"/>
        </a:p>
      </dgm:t>
    </dgm:pt>
    <dgm:pt modelId="{4CB7D31A-1AB1-4032-9DAD-2663B67F12F8}" type="sibTrans" cxnId="{AEF79C06-C31A-420C-8190-08AF58026EFC}">
      <dgm:prSet/>
      <dgm:spPr/>
      <dgm:t>
        <a:bodyPr/>
        <a:lstStyle/>
        <a:p>
          <a:endParaRPr lang="en-US"/>
        </a:p>
      </dgm:t>
    </dgm:pt>
    <dgm:pt modelId="{A1DAA525-0256-4BC1-A6B2-71707BC62E51}">
      <dgm:prSet phldrT="[Text]" phldr="0"/>
      <dgm:spPr/>
      <dgm:t>
        <a:bodyPr/>
        <a:lstStyle/>
        <a:p>
          <a:r>
            <a:rPr lang="th-TH">
              <a:latin typeface="Corbel"/>
            </a:rPr>
            <a:t>เดินบิณฑบาตร</a:t>
          </a:r>
          <a:endParaRPr lang="th-TH"/>
        </a:p>
      </dgm:t>
    </dgm:pt>
    <dgm:pt modelId="{A5688DD5-E08D-4921-91E7-FF8EE400F1D6}" type="parTrans" cxnId="{A93857C8-92C3-4E2F-A9FD-4F73133AB2C7}">
      <dgm:prSet/>
      <dgm:spPr/>
      <dgm:t>
        <a:bodyPr/>
        <a:lstStyle/>
        <a:p>
          <a:endParaRPr lang="en-US"/>
        </a:p>
      </dgm:t>
    </dgm:pt>
    <dgm:pt modelId="{0A76EBFB-AC53-46A0-AA8F-F30E80986E8C}" type="sibTrans" cxnId="{A93857C8-92C3-4E2F-A9FD-4F73133AB2C7}">
      <dgm:prSet/>
      <dgm:spPr/>
      <dgm:t>
        <a:bodyPr/>
        <a:lstStyle/>
        <a:p>
          <a:endParaRPr lang="en-US"/>
        </a:p>
      </dgm:t>
    </dgm:pt>
    <dgm:pt modelId="{3468E3DC-F567-4257-9B0A-E90B3C8ECBA5}">
      <dgm:prSet phldrT="[Text]" phldr="0"/>
      <dgm:spPr/>
      <dgm:t>
        <a:bodyPr/>
        <a:lstStyle/>
        <a:p>
          <a:r>
            <a:rPr lang="th-TH">
              <a:latin typeface="Corbel"/>
            </a:rPr>
            <a:t>กวาดลานวัด</a:t>
          </a:r>
          <a:endParaRPr lang="th-TH"/>
        </a:p>
      </dgm:t>
    </dgm:pt>
    <dgm:pt modelId="{B3E68431-5B50-4ADF-AD96-3DF73E87E4E8}" type="parTrans" cxnId="{E93B7C50-01A6-4BEC-8BB0-409C222AA3C3}">
      <dgm:prSet/>
      <dgm:spPr/>
      <dgm:t>
        <a:bodyPr/>
        <a:lstStyle/>
        <a:p>
          <a:endParaRPr lang="en-US"/>
        </a:p>
      </dgm:t>
    </dgm:pt>
    <dgm:pt modelId="{2F84B579-A2FB-48BC-B8B8-BA174AD725BA}" type="sibTrans" cxnId="{E93B7C50-01A6-4BEC-8BB0-409C222AA3C3}">
      <dgm:prSet/>
      <dgm:spPr/>
      <dgm:t>
        <a:bodyPr/>
        <a:lstStyle/>
        <a:p>
          <a:endParaRPr lang="en-US"/>
        </a:p>
      </dgm:t>
    </dgm:pt>
    <dgm:pt modelId="{AFA27BE4-5D95-48D7-9013-78942A328B5A}">
      <dgm:prSet phldrT="[Text]"/>
      <dgm:spPr/>
      <dgm:t>
        <a:bodyPr/>
        <a:lstStyle/>
        <a:p>
          <a:pPr rtl="0"/>
          <a:r>
            <a:rPr lang="th-TH">
              <a:latin typeface="Corbel"/>
            </a:rPr>
            <a:t>ขนมหวาน</a:t>
          </a:r>
          <a:endParaRPr lang="en-US"/>
        </a:p>
      </dgm:t>
    </dgm:pt>
    <dgm:pt modelId="{9BCF5E3E-D2E7-4D4E-97CE-69C6A0BE2E5D}" type="parTrans" cxnId="{3AA7725C-77A1-4716-AAB1-4318C147B6FF}">
      <dgm:prSet/>
      <dgm:spPr/>
      <dgm:t>
        <a:bodyPr/>
        <a:lstStyle/>
        <a:p>
          <a:endParaRPr lang="en-US"/>
        </a:p>
      </dgm:t>
    </dgm:pt>
    <dgm:pt modelId="{56EF07C8-3E35-4097-9836-EC4E58351957}" type="sibTrans" cxnId="{3AA7725C-77A1-4716-AAB1-4318C147B6FF}">
      <dgm:prSet/>
      <dgm:spPr/>
      <dgm:t>
        <a:bodyPr/>
        <a:lstStyle/>
        <a:p>
          <a:endParaRPr lang="en-US"/>
        </a:p>
      </dgm:t>
    </dgm:pt>
    <dgm:pt modelId="{BA41B001-8608-4C14-B855-1431EF3F02EF}">
      <dgm:prSet phldr="0"/>
      <dgm:spPr/>
      <dgm:t>
        <a:bodyPr/>
        <a:lstStyle/>
        <a:p>
          <a:r>
            <a:rPr lang="th-TH">
              <a:latin typeface="Corbel"/>
            </a:rPr>
            <a:t>เดินจงกรม</a:t>
          </a:r>
        </a:p>
      </dgm:t>
    </dgm:pt>
    <dgm:pt modelId="{7FB90605-1A18-4849-94D0-953A21FDF79B}" type="parTrans" cxnId="{C8845EA0-77EA-41F2-8C27-764DC51FFEB1}">
      <dgm:prSet/>
      <dgm:spPr/>
      <dgm:t>
        <a:bodyPr/>
        <a:lstStyle/>
        <a:p>
          <a:endParaRPr lang="en-US"/>
        </a:p>
      </dgm:t>
    </dgm:pt>
    <dgm:pt modelId="{1B7D9F55-89F8-4EDB-9165-DA43FCD1D257}" type="sibTrans" cxnId="{C8845EA0-77EA-41F2-8C27-764DC51FFEB1}">
      <dgm:prSet/>
      <dgm:spPr/>
      <dgm:t>
        <a:bodyPr/>
        <a:lstStyle/>
        <a:p>
          <a:endParaRPr lang="en-US"/>
        </a:p>
      </dgm:t>
    </dgm:pt>
    <dgm:pt modelId="{58B4EBE9-0EBF-4E35-9B16-C04B488584FF}">
      <dgm:prSet phldr="0"/>
      <dgm:spPr/>
      <dgm:t>
        <a:bodyPr/>
        <a:lstStyle/>
        <a:p>
          <a:r>
            <a:rPr lang="th-TH">
              <a:latin typeface="Corbel"/>
            </a:rPr>
            <a:t>รดน้ำต้นไม้</a:t>
          </a:r>
        </a:p>
      </dgm:t>
    </dgm:pt>
    <dgm:pt modelId="{7574AEA0-4847-4866-A441-772EFC96CEE8}" type="parTrans" cxnId="{5D703C8B-F92C-4B28-AC33-77D9966CEBA4}">
      <dgm:prSet/>
      <dgm:spPr/>
      <dgm:t>
        <a:bodyPr/>
        <a:lstStyle/>
        <a:p>
          <a:endParaRPr lang="en-US"/>
        </a:p>
      </dgm:t>
    </dgm:pt>
    <dgm:pt modelId="{9450CA1C-E8B3-46CD-820C-4AD1424DAED6}" type="sibTrans" cxnId="{5D703C8B-F92C-4B28-AC33-77D9966CEBA4}">
      <dgm:prSet/>
      <dgm:spPr/>
      <dgm:t>
        <a:bodyPr/>
        <a:lstStyle/>
        <a:p>
          <a:endParaRPr lang="en-US"/>
        </a:p>
      </dgm:t>
    </dgm:pt>
    <dgm:pt modelId="{EB8BBC93-AE5A-46BC-898D-FB92B0898774}" type="pres">
      <dgm:prSet presAssocID="{8EF3A11C-655C-4858-9BA6-5FB73A53B73D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B8B7D296-07F2-43B6-B8D4-1ADFE4971B15}" type="pres">
      <dgm:prSet presAssocID="{8EF3A11C-655C-4858-9BA6-5FB73A53B73D}" presName="dummyMaxCanvas" presStyleCnt="0"/>
      <dgm:spPr/>
    </dgm:pt>
    <dgm:pt modelId="{E6AE14B8-F7FA-42CC-A628-3C10D22CB8C4}" type="pres">
      <dgm:prSet presAssocID="{8EF3A11C-655C-4858-9BA6-5FB73A53B73D}" presName="parentComposite" presStyleCnt="0"/>
      <dgm:spPr/>
    </dgm:pt>
    <dgm:pt modelId="{4632FFD0-AACD-4C32-AB6C-8020F006D635}" type="pres">
      <dgm:prSet presAssocID="{8EF3A11C-655C-4858-9BA6-5FB73A53B73D}" presName="parent1" presStyleLbl="alignAccFollowNode1" presStyleIdx="0" presStyleCnt="4">
        <dgm:presLayoutVars>
          <dgm:chMax val="4"/>
        </dgm:presLayoutVars>
      </dgm:prSet>
      <dgm:spPr/>
    </dgm:pt>
    <dgm:pt modelId="{9C447624-7B95-46B2-944C-1F52778AEF05}" type="pres">
      <dgm:prSet presAssocID="{8EF3A11C-655C-4858-9BA6-5FB73A53B73D}" presName="parent2" presStyleLbl="alignAccFollowNode1" presStyleIdx="1" presStyleCnt="4">
        <dgm:presLayoutVars>
          <dgm:chMax val="4"/>
        </dgm:presLayoutVars>
      </dgm:prSet>
      <dgm:spPr/>
    </dgm:pt>
    <dgm:pt modelId="{ABCDBD2C-F9A8-4CCA-B2E0-D6AA636FB13F}" type="pres">
      <dgm:prSet presAssocID="{8EF3A11C-655C-4858-9BA6-5FB73A53B73D}" presName="childrenComposite" presStyleCnt="0"/>
      <dgm:spPr/>
    </dgm:pt>
    <dgm:pt modelId="{5808A74E-0869-4C91-9EC3-275E2E9F9A1E}" type="pres">
      <dgm:prSet presAssocID="{8EF3A11C-655C-4858-9BA6-5FB73A53B73D}" presName="dummyMaxCanvas_ChildArea" presStyleCnt="0"/>
      <dgm:spPr/>
    </dgm:pt>
    <dgm:pt modelId="{21651350-1FCE-4927-95E1-AECB12501095}" type="pres">
      <dgm:prSet presAssocID="{8EF3A11C-655C-4858-9BA6-5FB73A53B73D}" presName="fulcrum" presStyleLbl="alignAccFollowNode1" presStyleIdx="2" presStyleCnt="4"/>
      <dgm:spPr/>
    </dgm:pt>
    <dgm:pt modelId="{905774A8-2AA8-458F-9210-E74E32A11108}" type="pres">
      <dgm:prSet presAssocID="{8EF3A11C-655C-4858-9BA6-5FB73A53B73D}" presName="balance_34" presStyleLbl="alignAccFollowNode1" presStyleIdx="3" presStyleCnt="4">
        <dgm:presLayoutVars>
          <dgm:bulletEnabled val="1"/>
        </dgm:presLayoutVars>
      </dgm:prSet>
      <dgm:spPr/>
    </dgm:pt>
    <dgm:pt modelId="{D217F127-941D-460F-93DF-A0EB403F35C6}" type="pres">
      <dgm:prSet presAssocID="{8EF3A11C-655C-4858-9BA6-5FB73A53B73D}" presName="right_34_1" presStyleLbl="node1" presStyleIdx="0" presStyleCnt="7">
        <dgm:presLayoutVars>
          <dgm:bulletEnabled val="1"/>
        </dgm:presLayoutVars>
      </dgm:prSet>
      <dgm:spPr/>
    </dgm:pt>
    <dgm:pt modelId="{E2958642-71C6-4B38-B677-647D7BE2DE18}" type="pres">
      <dgm:prSet presAssocID="{8EF3A11C-655C-4858-9BA6-5FB73A53B73D}" presName="right_34_2" presStyleLbl="node1" presStyleIdx="1" presStyleCnt="7">
        <dgm:presLayoutVars>
          <dgm:bulletEnabled val="1"/>
        </dgm:presLayoutVars>
      </dgm:prSet>
      <dgm:spPr/>
    </dgm:pt>
    <dgm:pt modelId="{5EF46813-D6D3-4E24-ACCC-155288CC38DB}" type="pres">
      <dgm:prSet presAssocID="{8EF3A11C-655C-4858-9BA6-5FB73A53B73D}" presName="right_34_3" presStyleLbl="node1" presStyleIdx="2" presStyleCnt="7">
        <dgm:presLayoutVars>
          <dgm:bulletEnabled val="1"/>
        </dgm:presLayoutVars>
      </dgm:prSet>
      <dgm:spPr/>
    </dgm:pt>
    <dgm:pt modelId="{58638F6E-51F8-4736-8A53-F494F05CBF47}" type="pres">
      <dgm:prSet presAssocID="{8EF3A11C-655C-4858-9BA6-5FB73A53B73D}" presName="right_34_4" presStyleLbl="node1" presStyleIdx="3" presStyleCnt="7">
        <dgm:presLayoutVars>
          <dgm:bulletEnabled val="1"/>
        </dgm:presLayoutVars>
      </dgm:prSet>
      <dgm:spPr/>
    </dgm:pt>
    <dgm:pt modelId="{A0E7A6A0-DB77-4CB1-80B0-2BAE3E98CA17}" type="pres">
      <dgm:prSet presAssocID="{8EF3A11C-655C-4858-9BA6-5FB73A53B73D}" presName="left_34_1" presStyleLbl="node1" presStyleIdx="4" presStyleCnt="7">
        <dgm:presLayoutVars>
          <dgm:bulletEnabled val="1"/>
        </dgm:presLayoutVars>
      </dgm:prSet>
      <dgm:spPr/>
    </dgm:pt>
    <dgm:pt modelId="{A92766BA-7578-44B4-AB25-811040EE531D}" type="pres">
      <dgm:prSet presAssocID="{8EF3A11C-655C-4858-9BA6-5FB73A53B73D}" presName="left_34_2" presStyleLbl="node1" presStyleIdx="5" presStyleCnt="7">
        <dgm:presLayoutVars>
          <dgm:bulletEnabled val="1"/>
        </dgm:presLayoutVars>
      </dgm:prSet>
      <dgm:spPr/>
    </dgm:pt>
    <dgm:pt modelId="{32E8AB2C-D829-4ADA-9B06-0152FA2D94E3}" type="pres">
      <dgm:prSet presAssocID="{8EF3A11C-655C-4858-9BA6-5FB73A53B73D}" presName="left_34_3" presStyleLbl="node1" presStyleIdx="6" presStyleCnt="7">
        <dgm:presLayoutVars>
          <dgm:bulletEnabled val="1"/>
        </dgm:presLayoutVars>
      </dgm:prSet>
      <dgm:spPr/>
    </dgm:pt>
  </dgm:ptLst>
  <dgm:cxnLst>
    <dgm:cxn modelId="{AEF79C06-C31A-420C-8190-08AF58026EFC}" srcId="{8EF3A11C-655C-4858-9BA6-5FB73A53B73D}" destId="{890C6AEB-5F17-4A41-86B3-AEE5613CBE3A}" srcOrd="1" destOrd="0" parTransId="{7383F8D9-D2BF-47B9-B145-807B16CC50B6}" sibTransId="{4CB7D31A-1AB1-4032-9DAD-2663B67F12F8}"/>
    <dgm:cxn modelId="{7B41C62A-8763-4380-BBD7-672947A3DEF0}" type="presOf" srcId="{8EF3A11C-655C-4858-9BA6-5FB73A53B73D}" destId="{EB8BBC93-AE5A-46BC-898D-FB92B0898774}" srcOrd="0" destOrd="0" presId="urn:microsoft.com/office/officeart/2005/8/layout/balance1"/>
    <dgm:cxn modelId="{3AA7725C-77A1-4716-AAB1-4318C147B6FF}" srcId="{854D35AF-9239-4AF3-9D3E-66FCC9055B38}" destId="{AFA27BE4-5D95-48D7-9013-78942A328B5A}" srcOrd="2" destOrd="0" parTransId="{9BCF5E3E-D2E7-4D4E-97CE-69C6A0BE2E5D}" sibTransId="{56EF07C8-3E35-4097-9836-EC4E58351957}"/>
    <dgm:cxn modelId="{4B7A6546-65AC-4D2C-B437-3D40FEF5A082}" srcId="{854D35AF-9239-4AF3-9D3E-66FCC9055B38}" destId="{22059175-7E55-4BC7-8504-4994CE845D7D}" srcOrd="0" destOrd="0" parTransId="{EF5EA32B-3148-4019-A2AB-B6EEB0C24158}" sibTransId="{0AAF20BA-0CAC-4FB5-ADD2-33A574E8D975}"/>
    <dgm:cxn modelId="{52C22A68-8629-4164-A9AF-9A7891A134CA}" type="presOf" srcId="{854D35AF-9239-4AF3-9D3E-66FCC9055B38}" destId="{4632FFD0-AACD-4C32-AB6C-8020F006D635}" srcOrd="0" destOrd="0" presId="urn:microsoft.com/office/officeart/2005/8/layout/balance1"/>
    <dgm:cxn modelId="{32ADF36C-7B78-46E0-B90D-2E68E43DFB04}" type="presOf" srcId="{22059175-7E55-4BC7-8504-4994CE845D7D}" destId="{A0E7A6A0-DB77-4CB1-80B0-2BAE3E98CA17}" srcOrd="0" destOrd="0" presId="urn:microsoft.com/office/officeart/2005/8/layout/balance1"/>
    <dgm:cxn modelId="{E93B7C50-01A6-4BEC-8BB0-409C222AA3C3}" srcId="{890C6AEB-5F17-4A41-86B3-AEE5613CBE3A}" destId="{3468E3DC-F567-4257-9B0A-E90B3C8ECBA5}" srcOrd="1" destOrd="0" parTransId="{B3E68431-5B50-4ADF-AD96-3DF73E87E4E8}" sibTransId="{2F84B579-A2FB-48BC-B8B8-BA174AD725BA}"/>
    <dgm:cxn modelId="{5A9D257D-5B66-4D68-84AE-14315078C6F2}" type="presOf" srcId="{BA41B001-8608-4C14-B855-1431EF3F02EF}" destId="{5EF46813-D6D3-4E24-ACCC-155288CC38DB}" srcOrd="0" destOrd="0" presId="urn:microsoft.com/office/officeart/2005/8/layout/balance1"/>
    <dgm:cxn modelId="{CE2B297D-50BE-4DA6-856D-AD3444147F7E}" type="presOf" srcId="{3468E3DC-F567-4257-9B0A-E90B3C8ECBA5}" destId="{E2958642-71C6-4B38-B677-647D7BE2DE18}" srcOrd="0" destOrd="0" presId="urn:microsoft.com/office/officeart/2005/8/layout/balance1"/>
    <dgm:cxn modelId="{5D703C8B-F92C-4B28-AC33-77D9966CEBA4}" srcId="{890C6AEB-5F17-4A41-86B3-AEE5613CBE3A}" destId="{58B4EBE9-0EBF-4E35-9B16-C04B488584FF}" srcOrd="3" destOrd="0" parTransId="{7574AEA0-4847-4866-A441-772EFC96CEE8}" sibTransId="{9450CA1C-E8B3-46CD-820C-4AD1424DAED6}"/>
    <dgm:cxn modelId="{1627DE9C-31DC-4488-9557-313384F627BE}" srcId="{854D35AF-9239-4AF3-9D3E-66FCC9055B38}" destId="{9660523B-4056-4CA6-ACFC-3AA2C6849091}" srcOrd="1" destOrd="0" parTransId="{ADF9E289-F669-459B-A7F1-CBAE26EA70B1}" sibTransId="{923525F7-C15B-4236-84C3-D55D160B9B65}"/>
    <dgm:cxn modelId="{C8845EA0-77EA-41F2-8C27-764DC51FFEB1}" srcId="{890C6AEB-5F17-4A41-86B3-AEE5613CBE3A}" destId="{BA41B001-8608-4C14-B855-1431EF3F02EF}" srcOrd="2" destOrd="0" parTransId="{7FB90605-1A18-4849-94D0-953A21FDF79B}" sibTransId="{1B7D9F55-89F8-4EDB-9165-DA43FCD1D257}"/>
    <dgm:cxn modelId="{9C0A5EC1-BC68-44A3-9A21-20B69F6DD04A}" type="presOf" srcId="{9660523B-4056-4CA6-ACFC-3AA2C6849091}" destId="{A92766BA-7578-44B4-AB25-811040EE531D}" srcOrd="0" destOrd="0" presId="urn:microsoft.com/office/officeart/2005/8/layout/balance1"/>
    <dgm:cxn modelId="{A93857C8-92C3-4E2F-A9FD-4F73133AB2C7}" srcId="{890C6AEB-5F17-4A41-86B3-AEE5613CBE3A}" destId="{A1DAA525-0256-4BC1-A6B2-71707BC62E51}" srcOrd="0" destOrd="0" parTransId="{A5688DD5-E08D-4921-91E7-FF8EE400F1D6}" sibTransId="{0A76EBFB-AC53-46A0-AA8F-F30E80986E8C}"/>
    <dgm:cxn modelId="{6373C0DF-B6D1-46E8-AF73-47FD6A6D02BE}" srcId="{8EF3A11C-655C-4858-9BA6-5FB73A53B73D}" destId="{854D35AF-9239-4AF3-9D3E-66FCC9055B38}" srcOrd="0" destOrd="0" parTransId="{A4BA8F2B-1225-4C78-89D9-53454F7E22F2}" sibTransId="{DA9B67A4-0500-4D1B-B59A-AE7843F63E2A}"/>
    <dgm:cxn modelId="{030F45E9-8ED9-4014-8B06-4A83B169BDE0}" type="presOf" srcId="{890C6AEB-5F17-4A41-86B3-AEE5613CBE3A}" destId="{9C447624-7B95-46B2-944C-1F52778AEF05}" srcOrd="0" destOrd="0" presId="urn:microsoft.com/office/officeart/2005/8/layout/balance1"/>
    <dgm:cxn modelId="{1F37B9ED-4E6B-4A8C-A3AD-9F7DE030026F}" type="presOf" srcId="{AFA27BE4-5D95-48D7-9013-78942A328B5A}" destId="{32E8AB2C-D829-4ADA-9B06-0152FA2D94E3}" srcOrd="0" destOrd="0" presId="urn:microsoft.com/office/officeart/2005/8/layout/balance1"/>
    <dgm:cxn modelId="{D42925F1-428B-4080-8DBD-1567A4829C8D}" type="presOf" srcId="{A1DAA525-0256-4BC1-A6B2-71707BC62E51}" destId="{D217F127-941D-460F-93DF-A0EB403F35C6}" srcOrd="0" destOrd="0" presId="urn:microsoft.com/office/officeart/2005/8/layout/balance1"/>
    <dgm:cxn modelId="{29C9F8FB-70C3-4903-9669-709C5A82F5B3}" type="presOf" srcId="{58B4EBE9-0EBF-4E35-9B16-C04B488584FF}" destId="{58638F6E-51F8-4736-8A53-F494F05CBF47}" srcOrd="0" destOrd="0" presId="urn:microsoft.com/office/officeart/2005/8/layout/balance1"/>
    <dgm:cxn modelId="{A2F8A529-A4A6-4B36-98EF-85213F614048}" type="presParOf" srcId="{EB8BBC93-AE5A-46BC-898D-FB92B0898774}" destId="{B8B7D296-07F2-43B6-B8D4-1ADFE4971B15}" srcOrd="0" destOrd="0" presId="urn:microsoft.com/office/officeart/2005/8/layout/balance1"/>
    <dgm:cxn modelId="{E5F13ECB-5CEE-4B04-A585-7D2D7B193383}" type="presParOf" srcId="{EB8BBC93-AE5A-46BC-898D-FB92B0898774}" destId="{E6AE14B8-F7FA-42CC-A628-3C10D22CB8C4}" srcOrd="1" destOrd="0" presId="urn:microsoft.com/office/officeart/2005/8/layout/balance1"/>
    <dgm:cxn modelId="{A2DFCCB8-7FAB-43E2-9CD2-F4F6BBA21D72}" type="presParOf" srcId="{E6AE14B8-F7FA-42CC-A628-3C10D22CB8C4}" destId="{4632FFD0-AACD-4C32-AB6C-8020F006D635}" srcOrd="0" destOrd="0" presId="urn:microsoft.com/office/officeart/2005/8/layout/balance1"/>
    <dgm:cxn modelId="{4CD78B11-6962-4356-9FD3-77D94079EFE4}" type="presParOf" srcId="{E6AE14B8-F7FA-42CC-A628-3C10D22CB8C4}" destId="{9C447624-7B95-46B2-944C-1F52778AEF05}" srcOrd="1" destOrd="0" presId="urn:microsoft.com/office/officeart/2005/8/layout/balance1"/>
    <dgm:cxn modelId="{7FB0188B-A05F-47FB-8591-5F591E3C7164}" type="presParOf" srcId="{EB8BBC93-AE5A-46BC-898D-FB92B0898774}" destId="{ABCDBD2C-F9A8-4CCA-B2E0-D6AA636FB13F}" srcOrd="2" destOrd="0" presId="urn:microsoft.com/office/officeart/2005/8/layout/balance1"/>
    <dgm:cxn modelId="{2992F420-8DF8-4A64-BFD1-308254C5FE92}" type="presParOf" srcId="{ABCDBD2C-F9A8-4CCA-B2E0-D6AA636FB13F}" destId="{5808A74E-0869-4C91-9EC3-275E2E9F9A1E}" srcOrd="0" destOrd="0" presId="urn:microsoft.com/office/officeart/2005/8/layout/balance1"/>
    <dgm:cxn modelId="{577A27E7-6FA3-4F3C-B196-B11D899BAB81}" type="presParOf" srcId="{ABCDBD2C-F9A8-4CCA-B2E0-D6AA636FB13F}" destId="{21651350-1FCE-4927-95E1-AECB12501095}" srcOrd="1" destOrd="0" presId="urn:microsoft.com/office/officeart/2005/8/layout/balance1"/>
    <dgm:cxn modelId="{48D1F2DB-A127-451A-A0D5-483CE8EC8A58}" type="presParOf" srcId="{ABCDBD2C-F9A8-4CCA-B2E0-D6AA636FB13F}" destId="{905774A8-2AA8-458F-9210-E74E32A11108}" srcOrd="2" destOrd="0" presId="urn:microsoft.com/office/officeart/2005/8/layout/balance1"/>
    <dgm:cxn modelId="{EC1A0853-470D-439C-88EC-21D900A7DBD4}" type="presParOf" srcId="{ABCDBD2C-F9A8-4CCA-B2E0-D6AA636FB13F}" destId="{D217F127-941D-460F-93DF-A0EB403F35C6}" srcOrd="3" destOrd="0" presId="urn:microsoft.com/office/officeart/2005/8/layout/balance1"/>
    <dgm:cxn modelId="{0E121469-77F6-4A17-B369-A1142F9BDB83}" type="presParOf" srcId="{ABCDBD2C-F9A8-4CCA-B2E0-D6AA636FB13F}" destId="{E2958642-71C6-4B38-B677-647D7BE2DE18}" srcOrd="4" destOrd="0" presId="urn:microsoft.com/office/officeart/2005/8/layout/balance1"/>
    <dgm:cxn modelId="{C2A048C4-1CA7-46F1-A1BB-AB98992451A6}" type="presParOf" srcId="{ABCDBD2C-F9A8-4CCA-B2E0-D6AA636FB13F}" destId="{5EF46813-D6D3-4E24-ACCC-155288CC38DB}" srcOrd="5" destOrd="0" presId="urn:microsoft.com/office/officeart/2005/8/layout/balance1"/>
    <dgm:cxn modelId="{055AA598-E82A-467C-8C1D-F68509028BFF}" type="presParOf" srcId="{ABCDBD2C-F9A8-4CCA-B2E0-D6AA636FB13F}" destId="{58638F6E-51F8-4736-8A53-F494F05CBF47}" srcOrd="6" destOrd="0" presId="urn:microsoft.com/office/officeart/2005/8/layout/balance1"/>
    <dgm:cxn modelId="{E2B23DA2-BD93-48CF-8A26-290EE3F14577}" type="presParOf" srcId="{ABCDBD2C-F9A8-4CCA-B2E0-D6AA636FB13F}" destId="{A0E7A6A0-DB77-4CB1-80B0-2BAE3E98CA17}" srcOrd="7" destOrd="0" presId="urn:microsoft.com/office/officeart/2005/8/layout/balance1"/>
    <dgm:cxn modelId="{C22732F1-C805-48CC-914B-00791795367B}" type="presParOf" srcId="{ABCDBD2C-F9A8-4CCA-B2E0-D6AA636FB13F}" destId="{A92766BA-7578-44B4-AB25-811040EE531D}" srcOrd="8" destOrd="0" presId="urn:microsoft.com/office/officeart/2005/8/layout/balance1"/>
    <dgm:cxn modelId="{A7CBF5BD-7A33-4EEF-931B-A002E84A3165}" type="presParOf" srcId="{ABCDBD2C-F9A8-4CCA-B2E0-D6AA636FB13F}" destId="{32E8AB2C-D829-4ADA-9B06-0152FA2D94E3}" srcOrd="9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คืออะไร?</a:t>
          </a:r>
          <a:endParaRPr lang="en-US"/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โรคไม่ติดต่อ เกิดจากตนเอง</a:t>
          </a:r>
          <a:endParaRPr lang="en-US"/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เป็นอย่างไร?</a:t>
          </a:r>
          <a:endParaRPr lang="en-US"/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อนัตตา</a:t>
          </a:r>
          <a:r>
            <a:rPr lang="en-US"/>
            <a:t> </a:t>
          </a:r>
          <a:r>
            <a:rPr lang="en-US">
              <a:sym typeface="Wingdings" panose="05000000000000000000" pitchFamily="2" charset="2"/>
            </a:rPr>
            <a:t> </a:t>
          </a:r>
          <a:r>
            <a:rPr lang="th-TH">
              <a:sym typeface="Wingdings" panose="05000000000000000000" pitchFamily="2" charset="2"/>
            </a:rPr>
            <a:t>ความเสื่อมของร่างกาย</a:t>
          </a:r>
          <a:endParaRPr lang="en-US"/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เป็นไปอย่างไร?</a:t>
          </a:r>
          <a:endParaRPr lang="en-US"/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/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en-US"/>
            <a:t>NCDs</a:t>
          </a:r>
          <a:r>
            <a:rPr lang="th-TH"/>
            <a:t>ควรเป็นอยู่อย่างไรให้ห่างไกลจากโรค</a:t>
          </a:r>
          <a:r>
            <a:rPr lang="en-US"/>
            <a:t>NCDs</a:t>
          </a:r>
          <a:r>
            <a:rPr lang="th-TH"/>
            <a:t>? 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/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 custT="1"/>
      <dgm:spPr/>
      <dgm:t>
        <a:bodyPr/>
        <a:lstStyle/>
        <a:p>
          <a:r>
            <a:rPr lang="en-US" sz="2400" b="1">
              <a:solidFill>
                <a:srgbClr val="FFFF00"/>
              </a:solidFill>
            </a:rPr>
            <a:t>NCDs</a:t>
          </a:r>
          <a:r>
            <a:rPr lang="th-TH" sz="2400" b="1">
              <a:solidFill>
                <a:srgbClr val="FFFF00"/>
              </a:solidFill>
            </a:rPr>
            <a:t>คืออะไร?</a:t>
          </a:r>
          <a:endParaRPr lang="en-US" sz="2400" b="1">
            <a:solidFill>
              <a:srgbClr val="FFFF00"/>
            </a:solidFill>
          </a:endParaRPr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 </a:t>
          </a:r>
          <a:r>
            <a:rPr lang="en-US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>
              <a:highlight>
                <a:srgbClr val="FFFF00"/>
              </a:highlight>
              <a:sym typeface="Wingdings" panose="05000000000000000000" pitchFamily="2" charset="2"/>
            </a:rPr>
            <a:t>โรคไม่ติดต่อ เกิดจากตนเอง</a:t>
          </a:r>
          <a:endParaRPr lang="en-US">
            <a:highlight>
              <a:srgbClr val="FFFF00"/>
            </a:highlight>
          </a:endParaRPr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เป็นอย่างไร?</a:t>
          </a:r>
          <a:endParaRPr lang="en-US"/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อนัตตา</a:t>
          </a:r>
          <a:r>
            <a:rPr lang="en-US"/>
            <a:t> </a:t>
          </a:r>
          <a:r>
            <a:rPr lang="en-US">
              <a:sym typeface="Wingdings" panose="05000000000000000000" pitchFamily="2" charset="2"/>
            </a:rPr>
            <a:t> </a:t>
          </a:r>
          <a:r>
            <a:rPr lang="th-TH">
              <a:sym typeface="Wingdings" panose="05000000000000000000" pitchFamily="2" charset="2"/>
            </a:rPr>
            <a:t>ความเสื่อมของร่างกาย</a:t>
          </a:r>
          <a:endParaRPr lang="en-US"/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เป็นไปอย่างไร?</a:t>
          </a:r>
          <a:endParaRPr lang="en-US"/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/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en-US"/>
            <a:t>NCDs</a:t>
          </a:r>
          <a:r>
            <a:rPr lang="th-TH"/>
            <a:t>ควรเป็นอยู่อย่างไรให้ห่างไกลจากโรค</a:t>
          </a:r>
          <a:r>
            <a:rPr lang="en-US"/>
            <a:t>NCDs</a:t>
          </a:r>
          <a:r>
            <a:rPr lang="th-TH"/>
            <a:t>? 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/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คืออะไร?</a:t>
          </a:r>
          <a:endParaRPr lang="en-US"/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โรคไม่ติดต่อ เกิดจากตนเอง</a:t>
          </a:r>
          <a:endParaRPr lang="en-US"/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en-US" b="1">
              <a:solidFill>
                <a:srgbClr val="FFFF00"/>
              </a:solidFill>
            </a:rPr>
            <a:t>NCDs</a:t>
          </a:r>
          <a:r>
            <a:rPr lang="th-TH" b="1">
              <a:solidFill>
                <a:srgbClr val="FFFF00"/>
              </a:solidFill>
            </a:rPr>
            <a:t>เป็นอย่างไร?</a:t>
          </a:r>
          <a:endParaRPr lang="en-US" b="1">
            <a:solidFill>
              <a:srgbClr val="FFFF00"/>
            </a:solidFill>
          </a:endParaRPr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</a:t>
          </a:r>
          <a:r>
            <a:rPr lang="th-TH">
              <a:solidFill>
                <a:schemeClr val="tx1"/>
              </a:solidFill>
            </a:rPr>
            <a:t>า</a:t>
          </a:r>
          <a:r>
            <a:rPr lang="en-US">
              <a:solidFill>
                <a:schemeClr val="tx1"/>
              </a:solidFill>
            </a:rPr>
            <a:t> </a:t>
          </a:r>
          <a:r>
            <a:rPr lang="en-US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rPr>
            <a:t> </a:t>
          </a:r>
          <a:r>
            <a:rPr lang="th-TH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rPr>
            <a:t>ความเสื่อมของร่างกาย</a:t>
          </a:r>
          <a:endParaRPr lang="en-US">
            <a:solidFill>
              <a:schemeClr val="tx1"/>
            </a:solidFill>
            <a:highlight>
              <a:srgbClr val="FFFF00"/>
            </a:highlight>
          </a:endParaRPr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เป็นไปอย่างไร?</a:t>
          </a:r>
          <a:endParaRPr lang="en-US"/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/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en-US"/>
            <a:t>NCDs</a:t>
          </a:r>
          <a:r>
            <a:rPr lang="th-TH"/>
            <a:t>ควรเป็นอยู่อย่างไรให้ห่างไกลจากโรค</a:t>
          </a:r>
          <a:r>
            <a:rPr lang="en-US"/>
            <a:t>NCDs</a:t>
          </a:r>
          <a:r>
            <a:rPr lang="th-TH"/>
            <a:t>? 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/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คืออะไร?</a:t>
          </a:r>
          <a:endParaRPr lang="en-US"/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โรคไม่ติดต่อ เกิดจากตนเอง</a:t>
          </a:r>
          <a:endParaRPr lang="en-US"/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เป็นอย่างไร?</a:t>
          </a:r>
          <a:endParaRPr lang="en-US"/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อนัตตา</a:t>
          </a:r>
          <a:r>
            <a:rPr lang="en-US"/>
            <a:t> </a:t>
          </a:r>
          <a:r>
            <a:rPr lang="en-US">
              <a:sym typeface="Wingdings" panose="05000000000000000000" pitchFamily="2" charset="2"/>
            </a:rPr>
            <a:t> </a:t>
          </a:r>
          <a:r>
            <a:rPr lang="th-TH">
              <a:sym typeface="Wingdings" panose="05000000000000000000" pitchFamily="2" charset="2"/>
            </a:rPr>
            <a:t>ความเสื่อมของร่างกาย</a:t>
          </a:r>
          <a:endParaRPr lang="en-US"/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en-US" b="1">
              <a:solidFill>
                <a:srgbClr val="FFFF00"/>
              </a:solidFill>
            </a:rPr>
            <a:t>NCDs</a:t>
          </a:r>
          <a:r>
            <a:rPr lang="th-TH" b="1">
              <a:solidFill>
                <a:srgbClr val="FFFF00"/>
              </a:solidFill>
            </a:rPr>
            <a:t>เป็นไปอย่างไร?</a:t>
          </a:r>
          <a:endParaRPr lang="en-US" b="1">
            <a:solidFill>
              <a:srgbClr val="FFFF00"/>
            </a:solidFill>
          </a:endParaRPr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r>
            <a:rPr lang="en-US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>
              <a:highlight>
                <a:srgbClr val="FFFF00"/>
              </a:highlight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>
            <a:highlight>
              <a:srgbClr val="FFFF00"/>
            </a:highlight>
          </a:endParaRPr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en-US"/>
            <a:t>NCDs</a:t>
          </a:r>
          <a:r>
            <a:rPr lang="th-TH"/>
            <a:t>ควรเป็นอยู่อย่างไรให้ห่างไกลจากโรค</a:t>
          </a:r>
          <a:r>
            <a:rPr lang="en-US"/>
            <a:t>NCDs</a:t>
          </a:r>
          <a:r>
            <a:rPr lang="th-TH"/>
            <a:t>? 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/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1BC55D-7B26-4C45-9049-A953BF5C472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A3039-537F-4152-B270-456D8DB70AEA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กรรมเก่า</a:t>
          </a:r>
          <a:endParaRPr lang="en-US"/>
        </a:p>
      </dgm:t>
    </dgm:pt>
    <dgm:pt modelId="{1352D3A8-A0BE-4824-AC09-E0E8DE595CDD}" type="parTrans" cxnId="{09D75BA8-D8D2-4886-8D21-C132EECD39AF}">
      <dgm:prSet/>
      <dgm:spPr/>
      <dgm:t>
        <a:bodyPr/>
        <a:lstStyle/>
        <a:p>
          <a:endParaRPr lang="en-US"/>
        </a:p>
      </dgm:t>
    </dgm:pt>
    <dgm:pt modelId="{6C6A4960-B69F-497F-83D9-C8581832D387}" type="sibTrans" cxnId="{09D75BA8-D8D2-4886-8D21-C132EECD39AF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50E5A87F-64B6-4F6A-965F-386041AEF5CE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พฤติกรรมในปัจจุบัน</a:t>
          </a:r>
          <a:endParaRPr lang="en-US"/>
        </a:p>
      </dgm:t>
    </dgm:pt>
    <dgm:pt modelId="{0D31A3E6-9F77-4B0D-8034-5738D1862D78}" type="parTrans" cxnId="{158A8A8E-EB04-4701-B033-A77CF426CFDA}">
      <dgm:prSet/>
      <dgm:spPr/>
      <dgm:t>
        <a:bodyPr/>
        <a:lstStyle/>
        <a:p>
          <a:endParaRPr lang="en-US"/>
        </a:p>
      </dgm:t>
    </dgm:pt>
    <dgm:pt modelId="{7CA52B2F-6814-4856-9A5F-4B7E9560C2C8}" type="sibTrans" cxnId="{158A8A8E-EB04-4701-B033-A77CF426CFDA}">
      <dgm:prSet/>
      <dgm:spPr>
        <a:solidFill>
          <a:srgbClr val="C00000"/>
        </a:solidFill>
      </dgm:spPr>
      <dgm:t>
        <a:bodyPr/>
        <a:lstStyle/>
        <a:p>
          <a:endParaRPr lang="en-US"/>
        </a:p>
      </dgm:t>
    </dgm:pt>
    <dgm:pt modelId="{EBB1800D-9FA2-4957-92CE-4FF308AF061C}">
      <dgm:prSet phldrT="[Text]" phldr="0"/>
      <dgm:spPr/>
      <dgm:t>
        <a:bodyPr/>
        <a:lstStyle/>
        <a:p>
          <a:r>
            <a:rPr lang="en-US">
              <a:latin typeface="Aptos Display" panose="02110004020202020204"/>
            </a:rPr>
            <a:t>ชีวิตในอนาคต</a:t>
          </a:r>
          <a:endParaRPr lang="en-US"/>
        </a:p>
      </dgm:t>
    </dgm:pt>
    <dgm:pt modelId="{3834F82B-0A5B-4A2C-83EE-425AA66B349E}" type="parTrans" cxnId="{8717E145-226D-4AAA-B6F0-573A970DC2B0}">
      <dgm:prSet/>
      <dgm:spPr/>
      <dgm:t>
        <a:bodyPr/>
        <a:lstStyle/>
        <a:p>
          <a:endParaRPr lang="en-US"/>
        </a:p>
      </dgm:t>
    </dgm:pt>
    <dgm:pt modelId="{F2255324-B07E-4C90-9082-FA73C9DEB5DA}" type="sibTrans" cxnId="{8717E145-226D-4AAA-B6F0-573A970DC2B0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1AE951EF-EEB4-4B15-8D60-0C9B427DF071}" type="pres">
      <dgm:prSet presAssocID="{4A1BC55D-7B26-4C45-9049-A953BF5C4728}" presName="cycle" presStyleCnt="0">
        <dgm:presLayoutVars>
          <dgm:dir/>
          <dgm:resizeHandles val="exact"/>
        </dgm:presLayoutVars>
      </dgm:prSet>
      <dgm:spPr/>
    </dgm:pt>
    <dgm:pt modelId="{0499D796-BA63-48F7-B458-689287B36132}" type="pres">
      <dgm:prSet presAssocID="{91AA3039-537F-4152-B270-456D8DB70AEA}" presName="node" presStyleLbl="node1" presStyleIdx="0" presStyleCnt="3">
        <dgm:presLayoutVars>
          <dgm:bulletEnabled val="1"/>
        </dgm:presLayoutVars>
      </dgm:prSet>
      <dgm:spPr/>
    </dgm:pt>
    <dgm:pt modelId="{BA3051DE-6A49-4087-A355-6A39AF4F75C0}" type="pres">
      <dgm:prSet presAssocID="{6C6A4960-B69F-497F-83D9-C8581832D387}" presName="sibTrans" presStyleLbl="sibTrans2D1" presStyleIdx="0" presStyleCnt="3"/>
      <dgm:spPr/>
    </dgm:pt>
    <dgm:pt modelId="{3F1CC448-DF4A-4BD0-A201-F62CA8B0A24D}" type="pres">
      <dgm:prSet presAssocID="{6C6A4960-B69F-497F-83D9-C8581832D387}" presName="connectorText" presStyleLbl="sibTrans2D1" presStyleIdx="0" presStyleCnt="3"/>
      <dgm:spPr/>
    </dgm:pt>
    <dgm:pt modelId="{95C6C5F8-455C-4945-89FA-B725FEE33F00}" type="pres">
      <dgm:prSet presAssocID="{50E5A87F-64B6-4F6A-965F-386041AEF5CE}" presName="node" presStyleLbl="node1" presStyleIdx="1" presStyleCnt="3">
        <dgm:presLayoutVars>
          <dgm:bulletEnabled val="1"/>
        </dgm:presLayoutVars>
      </dgm:prSet>
      <dgm:spPr/>
    </dgm:pt>
    <dgm:pt modelId="{A407C522-D3F1-40D6-AC83-7ACD66D19CCA}" type="pres">
      <dgm:prSet presAssocID="{7CA52B2F-6814-4856-9A5F-4B7E9560C2C8}" presName="sibTrans" presStyleLbl="sibTrans2D1" presStyleIdx="1" presStyleCnt="3" custScaleX="267664"/>
      <dgm:spPr/>
    </dgm:pt>
    <dgm:pt modelId="{E613FC71-29E2-42D5-A7E5-4F40AB54CE15}" type="pres">
      <dgm:prSet presAssocID="{7CA52B2F-6814-4856-9A5F-4B7E9560C2C8}" presName="connectorText" presStyleLbl="sibTrans2D1" presStyleIdx="1" presStyleCnt="3"/>
      <dgm:spPr/>
    </dgm:pt>
    <dgm:pt modelId="{0B63FDC4-0452-4808-8A05-E6A0E8A0C0DD}" type="pres">
      <dgm:prSet presAssocID="{EBB1800D-9FA2-4957-92CE-4FF308AF061C}" presName="node" presStyleLbl="node1" presStyleIdx="2" presStyleCnt="3" custScaleX="160047" custScaleY="104161">
        <dgm:presLayoutVars>
          <dgm:bulletEnabled val="1"/>
        </dgm:presLayoutVars>
      </dgm:prSet>
      <dgm:spPr/>
    </dgm:pt>
    <dgm:pt modelId="{AF26D277-E225-468B-85A7-4C1F96327899}" type="pres">
      <dgm:prSet presAssocID="{F2255324-B07E-4C90-9082-FA73C9DEB5DA}" presName="sibTrans" presStyleLbl="sibTrans2D1" presStyleIdx="2" presStyleCnt="3"/>
      <dgm:spPr/>
    </dgm:pt>
    <dgm:pt modelId="{1DEA3CA7-0670-42DC-866C-E877EF3BB138}" type="pres">
      <dgm:prSet presAssocID="{F2255324-B07E-4C90-9082-FA73C9DEB5DA}" presName="connectorText" presStyleLbl="sibTrans2D1" presStyleIdx="2" presStyleCnt="3"/>
      <dgm:spPr/>
    </dgm:pt>
  </dgm:ptLst>
  <dgm:cxnLst>
    <dgm:cxn modelId="{822BB204-4911-4EBE-8068-2FB53419F7FC}" type="presOf" srcId="{7CA52B2F-6814-4856-9A5F-4B7E9560C2C8}" destId="{E613FC71-29E2-42D5-A7E5-4F40AB54CE15}" srcOrd="1" destOrd="0" presId="urn:microsoft.com/office/officeart/2005/8/layout/cycle2"/>
    <dgm:cxn modelId="{E40A4315-1FBF-41BB-B537-E3B5AD14DBBC}" type="presOf" srcId="{F2255324-B07E-4C90-9082-FA73C9DEB5DA}" destId="{1DEA3CA7-0670-42DC-866C-E877EF3BB138}" srcOrd="1" destOrd="0" presId="urn:microsoft.com/office/officeart/2005/8/layout/cycle2"/>
    <dgm:cxn modelId="{4B47B81B-C646-47CB-AE65-6A30BAB216BF}" type="presOf" srcId="{EBB1800D-9FA2-4957-92CE-4FF308AF061C}" destId="{0B63FDC4-0452-4808-8A05-E6A0E8A0C0DD}" srcOrd="0" destOrd="0" presId="urn:microsoft.com/office/officeart/2005/8/layout/cycle2"/>
    <dgm:cxn modelId="{ED4F8225-AFB0-46AF-9B2C-EB377818E208}" type="presOf" srcId="{50E5A87F-64B6-4F6A-965F-386041AEF5CE}" destId="{95C6C5F8-455C-4945-89FA-B725FEE33F00}" srcOrd="0" destOrd="0" presId="urn:microsoft.com/office/officeart/2005/8/layout/cycle2"/>
    <dgm:cxn modelId="{8717E145-226D-4AAA-B6F0-573A970DC2B0}" srcId="{4A1BC55D-7B26-4C45-9049-A953BF5C4728}" destId="{EBB1800D-9FA2-4957-92CE-4FF308AF061C}" srcOrd="2" destOrd="0" parTransId="{3834F82B-0A5B-4A2C-83EE-425AA66B349E}" sibTransId="{F2255324-B07E-4C90-9082-FA73C9DEB5DA}"/>
    <dgm:cxn modelId="{8C25D54D-0045-4731-8872-C9B4F2399348}" type="presOf" srcId="{4A1BC55D-7B26-4C45-9049-A953BF5C4728}" destId="{1AE951EF-EEB4-4B15-8D60-0C9B427DF071}" srcOrd="0" destOrd="0" presId="urn:microsoft.com/office/officeart/2005/8/layout/cycle2"/>
    <dgm:cxn modelId="{41539C52-7D2E-4A0D-A1B1-8257AF7AAB9F}" type="presOf" srcId="{F2255324-B07E-4C90-9082-FA73C9DEB5DA}" destId="{AF26D277-E225-468B-85A7-4C1F96327899}" srcOrd="0" destOrd="0" presId="urn:microsoft.com/office/officeart/2005/8/layout/cycle2"/>
    <dgm:cxn modelId="{88324C59-D09F-4BC7-850D-A142C793B63D}" type="presOf" srcId="{6C6A4960-B69F-497F-83D9-C8581832D387}" destId="{3F1CC448-DF4A-4BD0-A201-F62CA8B0A24D}" srcOrd="1" destOrd="0" presId="urn:microsoft.com/office/officeart/2005/8/layout/cycle2"/>
    <dgm:cxn modelId="{158A8A8E-EB04-4701-B033-A77CF426CFDA}" srcId="{4A1BC55D-7B26-4C45-9049-A953BF5C4728}" destId="{50E5A87F-64B6-4F6A-965F-386041AEF5CE}" srcOrd="1" destOrd="0" parTransId="{0D31A3E6-9F77-4B0D-8034-5738D1862D78}" sibTransId="{7CA52B2F-6814-4856-9A5F-4B7E9560C2C8}"/>
    <dgm:cxn modelId="{3480D69D-3BEC-456F-A504-96057DCE3C43}" type="presOf" srcId="{91AA3039-537F-4152-B270-456D8DB70AEA}" destId="{0499D796-BA63-48F7-B458-689287B36132}" srcOrd="0" destOrd="0" presId="urn:microsoft.com/office/officeart/2005/8/layout/cycle2"/>
    <dgm:cxn modelId="{09D75BA8-D8D2-4886-8D21-C132EECD39AF}" srcId="{4A1BC55D-7B26-4C45-9049-A953BF5C4728}" destId="{91AA3039-537F-4152-B270-456D8DB70AEA}" srcOrd="0" destOrd="0" parTransId="{1352D3A8-A0BE-4824-AC09-E0E8DE595CDD}" sibTransId="{6C6A4960-B69F-497F-83D9-C8581832D387}"/>
    <dgm:cxn modelId="{CB006BBF-2D98-4754-943A-299D4D1B3F8E}" type="presOf" srcId="{7CA52B2F-6814-4856-9A5F-4B7E9560C2C8}" destId="{A407C522-D3F1-40D6-AC83-7ACD66D19CCA}" srcOrd="0" destOrd="0" presId="urn:microsoft.com/office/officeart/2005/8/layout/cycle2"/>
    <dgm:cxn modelId="{91265FD6-65E1-4C1E-8A33-CF42E8135846}" type="presOf" srcId="{6C6A4960-B69F-497F-83D9-C8581832D387}" destId="{BA3051DE-6A49-4087-A355-6A39AF4F75C0}" srcOrd="0" destOrd="0" presId="urn:microsoft.com/office/officeart/2005/8/layout/cycle2"/>
    <dgm:cxn modelId="{6D4D6184-81E1-472F-99C1-62E0F2849F5A}" type="presParOf" srcId="{1AE951EF-EEB4-4B15-8D60-0C9B427DF071}" destId="{0499D796-BA63-48F7-B458-689287B36132}" srcOrd="0" destOrd="0" presId="urn:microsoft.com/office/officeart/2005/8/layout/cycle2"/>
    <dgm:cxn modelId="{CEB44C91-5DD1-4D3E-AF7E-E4BCEC7F60D4}" type="presParOf" srcId="{1AE951EF-EEB4-4B15-8D60-0C9B427DF071}" destId="{BA3051DE-6A49-4087-A355-6A39AF4F75C0}" srcOrd="1" destOrd="0" presId="urn:microsoft.com/office/officeart/2005/8/layout/cycle2"/>
    <dgm:cxn modelId="{594779C0-652E-4A5C-A6E3-01E12FA6AB6C}" type="presParOf" srcId="{BA3051DE-6A49-4087-A355-6A39AF4F75C0}" destId="{3F1CC448-DF4A-4BD0-A201-F62CA8B0A24D}" srcOrd="0" destOrd="0" presId="urn:microsoft.com/office/officeart/2005/8/layout/cycle2"/>
    <dgm:cxn modelId="{8EB9B01E-41F7-401F-981B-A0FB08934191}" type="presParOf" srcId="{1AE951EF-EEB4-4B15-8D60-0C9B427DF071}" destId="{95C6C5F8-455C-4945-89FA-B725FEE33F00}" srcOrd="2" destOrd="0" presId="urn:microsoft.com/office/officeart/2005/8/layout/cycle2"/>
    <dgm:cxn modelId="{AF525ACE-F525-4694-AAFA-7766D0BD3CC9}" type="presParOf" srcId="{1AE951EF-EEB4-4B15-8D60-0C9B427DF071}" destId="{A407C522-D3F1-40D6-AC83-7ACD66D19CCA}" srcOrd="3" destOrd="0" presId="urn:microsoft.com/office/officeart/2005/8/layout/cycle2"/>
    <dgm:cxn modelId="{3227E1E2-F2C8-4732-AD3A-6DE43CB397DD}" type="presParOf" srcId="{A407C522-D3F1-40D6-AC83-7ACD66D19CCA}" destId="{E613FC71-29E2-42D5-A7E5-4F40AB54CE15}" srcOrd="0" destOrd="0" presId="urn:microsoft.com/office/officeart/2005/8/layout/cycle2"/>
    <dgm:cxn modelId="{F8BD8FEA-8638-4E53-B54D-4CD999746A35}" type="presParOf" srcId="{1AE951EF-EEB4-4B15-8D60-0C9B427DF071}" destId="{0B63FDC4-0452-4808-8A05-E6A0E8A0C0DD}" srcOrd="4" destOrd="0" presId="urn:microsoft.com/office/officeart/2005/8/layout/cycle2"/>
    <dgm:cxn modelId="{BBEDDA2F-EFB6-4EE0-BAF1-AD58FDE321FA}" type="presParOf" srcId="{1AE951EF-EEB4-4B15-8D60-0C9B427DF071}" destId="{AF26D277-E225-468B-85A7-4C1F96327899}" srcOrd="5" destOrd="0" presId="urn:microsoft.com/office/officeart/2005/8/layout/cycle2"/>
    <dgm:cxn modelId="{B11400EB-D553-45F6-9F8A-5B90EC3662E5}" type="presParOf" srcId="{AF26D277-E225-468B-85A7-4C1F96327899}" destId="{1DEA3CA7-0670-42DC-866C-E877EF3BB13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B828B6-0662-4245-B6C3-3F89EF9571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BC02B9-15FA-4EDF-8DCE-BF9F0B26D8ED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คืออะไร?</a:t>
          </a:r>
          <a:endParaRPr lang="en-US"/>
        </a:p>
      </dgm:t>
    </dgm:pt>
    <dgm:pt modelId="{62AF994E-9ADD-4FB9-9D7C-BC71628D2188}" type="parTrans" cxnId="{6C0D3109-1D21-4DD6-B99C-91CCD40072A6}">
      <dgm:prSet/>
      <dgm:spPr/>
      <dgm:t>
        <a:bodyPr/>
        <a:lstStyle/>
        <a:p>
          <a:endParaRPr lang="en-US"/>
        </a:p>
      </dgm:t>
    </dgm:pt>
    <dgm:pt modelId="{506B21C5-C152-4224-8A76-5DFD371BDF6A}" type="sibTrans" cxnId="{6C0D3109-1D21-4DD6-B99C-91CCD40072A6}">
      <dgm:prSet/>
      <dgm:spPr/>
      <dgm:t>
        <a:bodyPr/>
        <a:lstStyle/>
        <a:p>
          <a:endParaRPr lang="en-US"/>
        </a:p>
      </dgm:t>
    </dgm:pt>
    <dgm:pt modelId="{C60F0CA7-C415-492E-A244-283D984B1F79}">
      <dgm:prSet phldrT="[ข้อความ]"/>
      <dgm:spPr/>
      <dgm:t>
        <a:bodyPr/>
        <a:lstStyle/>
        <a:p>
          <a:r>
            <a:rPr lang="th-TH"/>
            <a:t>ขันธ์</a:t>
          </a:r>
          <a:r>
            <a:rPr lang="en-US"/>
            <a:t>5 : </a:t>
          </a:r>
          <a:r>
            <a:rPr lang="th-TH"/>
            <a:t>รูป เวทนา สัญญา สังขาร วิญญาณ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โรคไม่ติดต่อ เกิดจากตนเอง</a:t>
          </a:r>
          <a:endParaRPr lang="en-US"/>
        </a:p>
      </dgm:t>
    </dgm:pt>
    <dgm:pt modelId="{1A176CB2-41AC-4E24-B364-42414536BE9A}" type="parTrans" cxnId="{BADC0B4A-E5B1-4FAA-A7A1-AF89AADF99B2}">
      <dgm:prSet/>
      <dgm:spPr/>
      <dgm:t>
        <a:bodyPr/>
        <a:lstStyle/>
        <a:p>
          <a:endParaRPr lang="en-US"/>
        </a:p>
      </dgm:t>
    </dgm:pt>
    <dgm:pt modelId="{2B0182C4-C80C-4EE5-9A40-7FDB496A107A}" type="sibTrans" cxnId="{BADC0B4A-E5B1-4FAA-A7A1-AF89AADF99B2}">
      <dgm:prSet/>
      <dgm:spPr/>
      <dgm:t>
        <a:bodyPr/>
        <a:lstStyle/>
        <a:p>
          <a:endParaRPr lang="en-US"/>
        </a:p>
      </dgm:t>
    </dgm:pt>
    <dgm:pt modelId="{DF39E7B4-6DFB-4E9B-97A0-5347507F8726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เป็นอย่างไร?</a:t>
          </a:r>
          <a:endParaRPr lang="en-US"/>
        </a:p>
      </dgm:t>
    </dgm:pt>
    <dgm:pt modelId="{9E586019-BFD1-4E6E-9DF6-39DC9EA1360C}" type="parTrans" cxnId="{FCD5CD30-D054-44FA-A570-78B042F93DF7}">
      <dgm:prSet/>
      <dgm:spPr/>
      <dgm:t>
        <a:bodyPr/>
        <a:lstStyle/>
        <a:p>
          <a:endParaRPr lang="en-US"/>
        </a:p>
      </dgm:t>
    </dgm:pt>
    <dgm:pt modelId="{859EE948-E751-4E46-B81E-9D19023B7737}" type="sibTrans" cxnId="{FCD5CD30-D054-44FA-A570-78B042F93DF7}">
      <dgm:prSet/>
      <dgm:spPr/>
      <dgm:t>
        <a:bodyPr/>
        <a:lstStyle/>
        <a:p>
          <a:endParaRPr lang="en-US"/>
        </a:p>
      </dgm:t>
    </dgm:pt>
    <dgm:pt modelId="{07B4D5C2-E597-4DF8-B98C-56DDD213A25F}">
      <dgm:prSet phldrT="[ข้อความ]"/>
      <dgm:spPr/>
      <dgm:t>
        <a:bodyPr/>
        <a:lstStyle/>
        <a:p>
          <a:r>
            <a:rPr lang="th-TH"/>
            <a:t>ไตรลักษณ์ </a:t>
          </a:r>
          <a:r>
            <a:rPr lang="en-US"/>
            <a:t>: </a:t>
          </a:r>
          <a:r>
            <a:rPr lang="th-TH"/>
            <a:t>อนิจจัง ทุกขัง อนัตตา</a:t>
          </a:r>
          <a:r>
            <a:rPr lang="en-US"/>
            <a:t> </a:t>
          </a:r>
          <a:r>
            <a:rPr lang="en-US">
              <a:sym typeface="Wingdings" panose="05000000000000000000" pitchFamily="2" charset="2"/>
            </a:rPr>
            <a:t> </a:t>
          </a:r>
          <a:r>
            <a:rPr lang="th-TH">
              <a:sym typeface="Wingdings" panose="05000000000000000000" pitchFamily="2" charset="2"/>
            </a:rPr>
            <a:t>ความเสื่อมของร่างกาย</a:t>
          </a:r>
          <a:endParaRPr lang="en-US"/>
        </a:p>
      </dgm:t>
    </dgm:pt>
    <dgm:pt modelId="{2E254513-40B6-465A-A664-EE70BCACDEC8}" type="parTrans" cxnId="{C46C8205-1B8A-43F0-A28E-62A427219079}">
      <dgm:prSet/>
      <dgm:spPr/>
      <dgm:t>
        <a:bodyPr/>
        <a:lstStyle/>
        <a:p>
          <a:endParaRPr lang="en-US"/>
        </a:p>
      </dgm:t>
    </dgm:pt>
    <dgm:pt modelId="{E40512DA-B76A-4D52-80CA-AA00A27746CF}" type="sibTrans" cxnId="{C46C8205-1B8A-43F0-A28E-62A427219079}">
      <dgm:prSet/>
      <dgm:spPr/>
      <dgm:t>
        <a:bodyPr/>
        <a:lstStyle/>
        <a:p>
          <a:endParaRPr lang="en-US"/>
        </a:p>
      </dgm:t>
    </dgm:pt>
    <dgm:pt modelId="{E4CC02C8-A13A-45D6-9C8A-2B0D4C59D929}">
      <dgm:prSet phldrT="[ข้อความ]"/>
      <dgm:spPr/>
      <dgm:t>
        <a:bodyPr/>
        <a:lstStyle/>
        <a:p>
          <a:r>
            <a:rPr lang="en-US"/>
            <a:t>NCDs</a:t>
          </a:r>
          <a:r>
            <a:rPr lang="th-TH"/>
            <a:t>เป็นไปอย่างไร?</a:t>
          </a:r>
          <a:endParaRPr lang="en-US"/>
        </a:p>
      </dgm:t>
    </dgm:pt>
    <dgm:pt modelId="{31EE271C-134D-4E4B-A9FA-D0CD4AD897AA}" type="parTrans" cxnId="{978EAB40-D9AC-488E-8E1B-899003393F9D}">
      <dgm:prSet/>
      <dgm:spPr/>
      <dgm:t>
        <a:bodyPr/>
        <a:lstStyle/>
        <a:p>
          <a:endParaRPr lang="en-US"/>
        </a:p>
      </dgm:t>
    </dgm:pt>
    <dgm:pt modelId="{E0A836FD-FCB8-42C3-B71D-77FA2E6F5E18}" type="sibTrans" cxnId="{978EAB40-D9AC-488E-8E1B-899003393F9D}">
      <dgm:prSet/>
      <dgm:spPr/>
      <dgm:t>
        <a:bodyPr/>
        <a:lstStyle/>
        <a:p>
          <a:endParaRPr lang="en-US"/>
        </a:p>
      </dgm:t>
    </dgm:pt>
    <dgm:pt modelId="{2E60114F-A9A5-4828-BC22-E2A13367F043}">
      <dgm:prSet phldrT="[ข้อความ]"/>
      <dgm:spPr/>
      <dgm:t>
        <a:bodyPr/>
        <a:lstStyle/>
        <a:p>
          <a:r>
            <a:rPr lang="th-TH"/>
            <a:t>อิทัป</a:t>
          </a:r>
          <a:r>
            <a:rPr lang="th-TH" err="1"/>
            <a:t>ปัจจย</a:t>
          </a:r>
          <a:r>
            <a:rPr lang="th-TH"/>
            <a:t>ตา </a:t>
          </a:r>
          <a:r>
            <a:rPr lang="th-TH" err="1"/>
            <a:t>ปฎิจจ</a:t>
          </a:r>
          <a:r>
            <a:rPr lang="th-TH"/>
            <a:t>สม</a:t>
          </a:r>
          <a:r>
            <a:rPr lang="th-TH" err="1"/>
            <a:t>ุป</a:t>
          </a:r>
          <a:r>
            <a:rPr lang="th-TH"/>
            <a:t>บาท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th-TH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/>
        </a:p>
      </dgm:t>
    </dgm:pt>
    <dgm:pt modelId="{F94CE1E1-0047-454B-B6F9-36184AEAD352}" type="parTrans" cxnId="{92EDAC00-40CB-4E61-BFA9-6A4E1948331A}">
      <dgm:prSet/>
      <dgm:spPr/>
      <dgm:t>
        <a:bodyPr/>
        <a:lstStyle/>
        <a:p>
          <a:endParaRPr lang="en-US"/>
        </a:p>
      </dgm:t>
    </dgm:pt>
    <dgm:pt modelId="{D534A0C1-2274-4ABC-884F-F7DD919CA16B}" type="sibTrans" cxnId="{92EDAC00-40CB-4E61-BFA9-6A4E1948331A}">
      <dgm:prSet/>
      <dgm:spPr/>
      <dgm:t>
        <a:bodyPr/>
        <a:lstStyle/>
        <a:p>
          <a:endParaRPr lang="en-US"/>
        </a:p>
      </dgm:t>
    </dgm:pt>
    <dgm:pt modelId="{C8603018-362A-4C47-BBDB-08EB6259C358}">
      <dgm:prSet/>
      <dgm:spPr/>
      <dgm:t>
        <a:bodyPr/>
        <a:lstStyle/>
        <a:p>
          <a:r>
            <a:rPr lang="en-US" b="1">
              <a:solidFill>
                <a:srgbClr val="FFFF00"/>
              </a:solidFill>
            </a:rPr>
            <a:t>NCDs</a:t>
          </a:r>
          <a:r>
            <a:rPr lang="th-TH" b="1">
              <a:solidFill>
                <a:srgbClr val="FFFF00"/>
              </a:solidFill>
            </a:rPr>
            <a:t>ควรเป็นอยู่อย่างไรให้ห่างไกลจากโรค</a:t>
          </a:r>
          <a:r>
            <a:rPr lang="en-US" b="1">
              <a:solidFill>
                <a:srgbClr val="FFFF00"/>
              </a:solidFill>
            </a:rPr>
            <a:t>NCDs</a:t>
          </a:r>
          <a:r>
            <a:rPr lang="th-TH" b="1">
              <a:solidFill>
                <a:srgbClr val="FFFF00"/>
              </a:solidFill>
            </a:rPr>
            <a:t>? </a:t>
          </a:r>
        </a:p>
      </dgm:t>
    </dgm:pt>
    <dgm:pt modelId="{C2940C71-5169-467B-A884-3A81840E9599}" type="parTrans" cxnId="{BF120D32-7D1D-4B4A-8AE3-8BEBD237EBCE}">
      <dgm:prSet/>
      <dgm:spPr/>
      <dgm:t>
        <a:bodyPr/>
        <a:lstStyle/>
        <a:p>
          <a:endParaRPr lang="en-US"/>
        </a:p>
      </dgm:t>
    </dgm:pt>
    <dgm:pt modelId="{68F7EF4B-2A3A-4BDD-B541-48B2A9F8C547}" type="sibTrans" cxnId="{BF120D32-7D1D-4B4A-8AE3-8BEBD237EBCE}">
      <dgm:prSet/>
      <dgm:spPr/>
      <dgm:t>
        <a:bodyPr/>
        <a:lstStyle/>
        <a:p>
          <a:endParaRPr lang="en-US"/>
        </a:p>
      </dgm:t>
    </dgm:pt>
    <dgm:pt modelId="{81CA12A7-BD29-44F3-9627-1D337348E433}">
      <dgm:prSet/>
      <dgm:spPr/>
      <dgm:t>
        <a:bodyPr/>
        <a:lstStyle/>
        <a:p>
          <a:r>
            <a:rPr lang="th-TH"/>
            <a:t>สัมมาปฏิปทา อริยสัจ4--&gt;อริยมรรค8</a:t>
          </a:r>
          <a:r>
            <a:rPr lang="en-US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>
              <a:highlight>
                <a:srgbClr val="FFFF00"/>
              </a:highlight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>
            <a:highlight>
              <a:srgbClr val="FFFF00"/>
            </a:highlight>
          </a:endParaRPr>
        </a:p>
      </dgm:t>
    </dgm:pt>
    <dgm:pt modelId="{93488AF3-76AA-40E7-9B24-B87D4D224F07}" type="parTrans" cxnId="{4A2889B5-183F-4E49-AB27-FE40F24C25D9}">
      <dgm:prSet/>
      <dgm:spPr/>
      <dgm:t>
        <a:bodyPr/>
        <a:lstStyle/>
        <a:p>
          <a:endParaRPr lang="en-US"/>
        </a:p>
      </dgm:t>
    </dgm:pt>
    <dgm:pt modelId="{D72DCAF5-1F0D-4F5F-92A3-53BD87AD3BC1}" type="sibTrans" cxnId="{4A2889B5-183F-4E49-AB27-FE40F24C25D9}">
      <dgm:prSet/>
      <dgm:spPr/>
      <dgm:t>
        <a:bodyPr/>
        <a:lstStyle/>
        <a:p>
          <a:endParaRPr lang="en-US"/>
        </a:p>
      </dgm:t>
    </dgm:pt>
    <dgm:pt modelId="{AE89409D-60EC-483E-BEDC-DA0C8D672724}" type="pres">
      <dgm:prSet presAssocID="{66B828B6-0662-4245-B6C3-3F89EF9571DC}" presName="linear" presStyleCnt="0">
        <dgm:presLayoutVars>
          <dgm:animLvl val="lvl"/>
          <dgm:resizeHandles val="exact"/>
        </dgm:presLayoutVars>
      </dgm:prSet>
      <dgm:spPr/>
    </dgm:pt>
    <dgm:pt modelId="{8C3493FD-67C9-4F28-93CB-1721451CD1D0}" type="pres">
      <dgm:prSet presAssocID="{F2BC02B9-15FA-4EDF-8DCE-BF9F0B26D8E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FC0574F-6313-4F00-BED3-2436796F9460}" type="pres">
      <dgm:prSet presAssocID="{F2BC02B9-15FA-4EDF-8DCE-BF9F0B26D8ED}" presName="childText" presStyleLbl="revTx" presStyleIdx="0" presStyleCnt="4">
        <dgm:presLayoutVars>
          <dgm:bulletEnabled val="1"/>
        </dgm:presLayoutVars>
      </dgm:prSet>
      <dgm:spPr/>
    </dgm:pt>
    <dgm:pt modelId="{24599F55-C8C4-4EF6-B024-B0C25E707063}" type="pres">
      <dgm:prSet presAssocID="{DF39E7B4-6DFB-4E9B-97A0-5347507F87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ADD173-3042-45AA-BFAE-5D857C609882}" type="pres">
      <dgm:prSet presAssocID="{DF39E7B4-6DFB-4E9B-97A0-5347507F8726}" presName="childText" presStyleLbl="revTx" presStyleIdx="1" presStyleCnt="4">
        <dgm:presLayoutVars>
          <dgm:bulletEnabled val="1"/>
        </dgm:presLayoutVars>
      </dgm:prSet>
      <dgm:spPr/>
    </dgm:pt>
    <dgm:pt modelId="{800F4BF4-DE07-4921-A14B-EB3B07EB593B}" type="pres">
      <dgm:prSet presAssocID="{E4CC02C8-A13A-45D6-9C8A-2B0D4C59D92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813332-9E63-46C0-A295-369CEFCD08CD}" type="pres">
      <dgm:prSet presAssocID="{E4CC02C8-A13A-45D6-9C8A-2B0D4C59D929}" presName="childText" presStyleLbl="revTx" presStyleIdx="2" presStyleCnt="4">
        <dgm:presLayoutVars>
          <dgm:bulletEnabled val="1"/>
        </dgm:presLayoutVars>
      </dgm:prSet>
      <dgm:spPr/>
    </dgm:pt>
    <dgm:pt modelId="{E2952E64-FFEE-458E-9FBD-857BD32145C4}" type="pres">
      <dgm:prSet presAssocID="{C8603018-362A-4C47-BBDB-08EB6259C35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AE7491A-E3C1-4CF6-A9BA-5978046EFBEF}" type="pres">
      <dgm:prSet presAssocID="{C8603018-362A-4C47-BBDB-08EB6259C358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2EDAC00-40CB-4E61-BFA9-6A4E1948331A}" srcId="{E4CC02C8-A13A-45D6-9C8A-2B0D4C59D929}" destId="{2E60114F-A9A5-4828-BC22-E2A13367F043}" srcOrd="0" destOrd="0" parTransId="{F94CE1E1-0047-454B-B6F9-36184AEAD352}" sibTransId="{D534A0C1-2274-4ABC-884F-F7DD919CA16B}"/>
    <dgm:cxn modelId="{C46C8205-1B8A-43F0-A28E-62A427219079}" srcId="{DF39E7B4-6DFB-4E9B-97A0-5347507F8726}" destId="{07B4D5C2-E597-4DF8-B98C-56DDD213A25F}" srcOrd="0" destOrd="0" parTransId="{2E254513-40B6-465A-A664-EE70BCACDEC8}" sibTransId="{E40512DA-B76A-4D52-80CA-AA00A27746CF}"/>
    <dgm:cxn modelId="{6C0D3109-1D21-4DD6-B99C-91CCD40072A6}" srcId="{66B828B6-0662-4245-B6C3-3F89EF9571DC}" destId="{F2BC02B9-15FA-4EDF-8DCE-BF9F0B26D8ED}" srcOrd="0" destOrd="0" parTransId="{62AF994E-9ADD-4FB9-9D7C-BC71628D2188}" sibTransId="{506B21C5-C152-4224-8A76-5DFD371BDF6A}"/>
    <dgm:cxn modelId="{EDE31617-8718-4B9A-9DDB-D36BB18DA6A1}" type="presOf" srcId="{81CA12A7-BD29-44F3-9627-1D337348E433}" destId="{8AE7491A-E3C1-4CF6-A9BA-5978046EFBEF}" srcOrd="0" destOrd="0" presId="urn:microsoft.com/office/officeart/2005/8/layout/vList2"/>
    <dgm:cxn modelId="{8D8A2B1E-3645-4797-AE2D-4687BA931A87}" type="presOf" srcId="{C8603018-362A-4C47-BBDB-08EB6259C358}" destId="{E2952E64-FFEE-458E-9FBD-857BD32145C4}" srcOrd="0" destOrd="0" presId="urn:microsoft.com/office/officeart/2005/8/layout/vList2"/>
    <dgm:cxn modelId="{5EC2322B-E18B-4366-8CCD-5C60CA0361E8}" type="presOf" srcId="{66B828B6-0662-4245-B6C3-3F89EF9571DC}" destId="{AE89409D-60EC-483E-BEDC-DA0C8D672724}" srcOrd="0" destOrd="0" presId="urn:microsoft.com/office/officeart/2005/8/layout/vList2"/>
    <dgm:cxn modelId="{FCD5CD30-D054-44FA-A570-78B042F93DF7}" srcId="{66B828B6-0662-4245-B6C3-3F89EF9571DC}" destId="{DF39E7B4-6DFB-4E9B-97A0-5347507F8726}" srcOrd="1" destOrd="0" parTransId="{9E586019-BFD1-4E6E-9DF6-39DC9EA1360C}" sibTransId="{859EE948-E751-4E46-B81E-9D19023B7737}"/>
    <dgm:cxn modelId="{BF120D32-7D1D-4B4A-8AE3-8BEBD237EBCE}" srcId="{66B828B6-0662-4245-B6C3-3F89EF9571DC}" destId="{C8603018-362A-4C47-BBDB-08EB6259C358}" srcOrd="3" destOrd="0" parTransId="{C2940C71-5169-467B-A884-3A81840E9599}" sibTransId="{68F7EF4B-2A3A-4BDD-B541-48B2A9F8C547}"/>
    <dgm:cxn modelId="{87E8433B-AC19-492C-A2A0-FF481CC8A1A0}" type="presOf" srcId="{E4CC02C8-A13A-45D6-9C8A-2B0D4C59D929}" destId="{800F4BF4-DE07-4921-A14B-EB3B07EB593B}" srcOrd="0" destOrd="0" presId="urn:microsoft.com/office/officeart/2005/8/layout/vList2"/>
    <dgm:cxn modelId="{978EAB40-D9AC-488E-8E1B-899003393F9D}" srcId="{66B828B6-0662-4245-B6C3-3F89EF9571DC}" destId="{E4CC02C8-A13A-45D6-9C8A-2B0D4C59D929}" srcOrd="2" destOrd="0" parTransId="{31EE271C-134D-4E4B-A9FA-D0CD4AD897AA}" sibTransId="{E0A836FD-FCB8-42C3-B71D-77FA2E6F5E18}"/>
    <dgm:cxn modelId="{31F9DF40-FCD9-424E-9200-A781604AE929}" type="presOf" srcId="{2E60114F-A9A5-4828-BC22-E2A13367F043}" destId="{F1813332-9E63-46C0-A295-369CEFCD08CD}" srcOrd="0" destOrd="0" presId="urn:microsoft.com/office/officeart/2005/8/layout/vList2"/>
    <dgm:cxn modelId="{E134765B-FA75-4FCD-9CF8-AD8B9F95B049}" type="presOf" srcId="{07B4D5C2-E597-4DF8-B98C-56DDD213A25F}" destId="{96ADD173-3042-45AA-BFAE-5D857C609882}" srcOrd="0" destOrd="0" presId="urn:microsoft.com/office/officeart/2005/8/layout/vList2"/>
    <dgm:cxn modelId="{BADC0B4A-E5B1-4FAA-A7A1-AF89AADF99B2}" srcId="{F2BC02B9-15FA-4EDF-8DCE-BF9F0B26D8ED}" destId="{C60F0CA7-C415-492E-A244-283D984B1F79}" srcOrd="0" destOrd="0" parTransId="{1A176CB2-41AC-4E24-B364-42414536BE9A}" sibTransId="{2B0182C4-C80C-4EE5-9A40-7FDB496A107A}"/>
    <dgm:cxn modelId="{27A66470-06A6-4307-AAE2-4D21E1175DFA}" type="presOf" srcId="{F2BC02B9-15FA-4EDF-8DCE-BF9F0B26D8ED}" destId="{8C3493FD-67C9-4F28-93CB-1721451CD1D0}" srcOrd="0" destOrd="0" presId="urn:microsoft.com/office/officeart/2005/8/layout/vList2"/>
    <dgm:cxn modelId="{46494973-9FE7-4896-8E0F-3F5826CEEB23}" type="presOf" srcId="{DF39E7B4-6DFB-4E9B-97A0-5347507F8726}" destId="{24599F55-C8C4-4EF6-B024-B0C25E707063}" srcOrd="0" destOrd="0" presId="urn:microsoft.com/office/officeart/2005/8/layout/vList2"/>
    <dgm:cxn modelId="{4A2889B5-183F-4E49-AB27-FE40F24C25D9}" srcId="{C8603018-362A-4C47-BBDB-08EB6259C358}" destId="{81CA12A7-BD29-44F3-9627-1D337348E433}" srcOrd="0" destOrd="0" parTransId="{93488AF3-76AA-40E7-9B24-B87D4D224F07}" sibTransId="{D72DCAF5-1F0D-4F5F-92A3-53BD87AD3BC1}"/>
    <dgm:cxn modelId="{2FB507F6-C1B3-409D-B5D2-AE4BC28E2072}" type="presOf" srcId="{C60F0CA7-C415-492E-A244-283D984B1F79}" destId="{CFC0574F-6313-4F00-BED3-2436796F9460}" srcOrd="0" destOrd="0" presId="urn:microsoft.com/office/officeart/2005/8/layout/vList2"/>
    <dgm:cxn modelId="{07F9885E-2C92-4870-BC99-5A6C99AA1861}" type="presParOf" srcId="{AE89409D-60EC-483E-BEDC-DA0C8D672724}" destId="{8C3493FD-67C9-4F28-93CB-1721451CD1D0}" srcOrd="0" destOrd="0" presId="urn:microsoft.com/office/officeart/2005/8/layout/vList2"/>
    <dgm:cxn modelId="{EFD51935-7E26-4836-8C36-715FA0171F45}" type="presParOf" srcId="{AE89409D-60EC-483E-BEDC-DA0C8D672724}" destId="{CFC0574F-6313-4F00-BED3-2436796F9460}" srcOrd="1" destOrd="0" presId="urn:microsoft.com/office/officeart/2005/8/layout/vList2"/>
    <dgm:cxn modelId="{688A29D8-FCFC-45C8-A00E-A0297E1A4CD4}" type="presParOf" srcId="{AE89409D-60EC-483E-BEDC-DA0C8D672724}" destId="{24599F55-C8C4-4EF6-B024-B0C25E707063}" srcOrd="2" destOrd="0" presId="urn:microsoft.com/office/officeart/2005/8/layout/vList2"/>
    <dgm:cxn modelId="{AC7960CC-27C7-410E-9014-C0F41EB06A08}" type="presParOf" srcId="{AE89409D-60EC-483E-BEDC-DA0C8D672724}" destId="{96ADD173-3042-45AA-BFAE-5D857C609882}" srcOrd="3" destOrd="0" presId="urn:microsoft.com/office/officeart/2005/8/layout/vList2"/>
    <dgm:cxn modelId="{C7513124-7597-4667-BE81-12C3E3E925BC}" type="presParOf" srcId="{AE89409D-60EC-483E-BEDC-DA0C8D672724}" destId="{800F4BF4-DE07-4921-A14B-EB3B07EB593B}" srcOrd="4" destOrd="0" presId="urn:microsoft.com/office/officeart/2005/8/layout/vList2"/>
    <dgm:cxn modelId="{B095CBE8-2C2A-4AD7-AF60-2A4CE418ED2C}" type="presParOf" srcId="{AE89409D-60EC-483E-BEDC-DA0C8D672724}" destId="{F1813332-9E63-46C0-A295-369CEFCD08CD}" srcOrd="5" destOrd="0" presId="urn:microsoft.com/office/officeart/2005/8/layout/vList2"/>
    <dgm:cxn modelId="{C9574FE7-69F3-423B-813E-B084432047A6}" type="presParOf" srcId="{AE89409D-60EC-483E-BEDC-DA0C8D672724}" destId="{E2952E64-FFEE-458E-9FBD-857BD32145C4}" srcOrd="6" destOrd="0" presId="urn:microsoft.com/office/officeart/2005/8/layout/vList2"/>
    <dgm:cxn modelId="{6A41B1F5-ECB2-42CA-83F3-9A3DAFD5D197}" type="presParOf" srcId="{AE89409D-60EC-483E-BEDC-DA0C8D672724}" destId="{8AE7491A-E3C1-4CF6-A9BA-5978046EFBE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CD70875-CE6F-4C0C-A5D3-D99327448CB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CAA568-6B9D-4977-9373-2116F3503321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อาหาร</a:t>
          </a:r>
          <a:endParaRPr lang="en-US" err="1"/>
        </a:p>
      </dgm:t>
    </dgm:pt>
    <dgm:pt modelId="{33023A51-FC45-4B96-BD98-1D3CF702A4B6}" type="parTrans" cxnId="{8E6D259A-8369-4C0D-BC3F-4F38C42B156A}">
      <dgm:prSet/>
      <dgm:spPr/>
      <dgm:t>
        <a:bodyPr/>
        <a:lstStyle/>
        <a:p>
          <a:endParaRPr lang="en-US"/>
        </a:p>
      </dgm:t>
    </dgm:pt>
    <dgm:pt modelId="{53AF1118-C95B-4725-A44D-722231679483}" type="sibTrans" cxnId="{8E6D259A-8369-4C0D-BC3F-4F38C42B156A}">
      <dgm:prSet/>
      <dgm:spPr/>
      <dgm:t>
        <a:bodyPr/>
        <a:lstStyle/>
        <a:p>
          <a:endParaRPr lang="en-US"/>
        </a:p>
      </dgm:t>
    </dgm:pt>
    <dgm:pt modelId="{8F9E8967-683B-48B0-810D-43AC22261CE1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อากาศ</a:t>
          </a:r>
          <a:endParaRPr lang="en-US" err="1"/>
        </a:p>
      </dgm:t>
    </dgm:pt>
    <dgm:pt modelId="{4F036D21-3BA4-43CB-88AC-7CF10C7C6BF9}" type="parTrans" cxnId="{8B1F62D6-F639-4D83-9390-B7A3E242B621}">
      <dgm:prSet/>
      <dgm:spPr/>
      <dgm:t>
        <a:bodyPr/>
        <a:lstStyle/>
        <a:p>
          <a:endParaRPr lang="en-US"/>
        </a:p>
      </dgm:t>
    </dgm:pt>
    <dgm:pt modelId="{181CBFFB-3D15-4388-815D-881AC13EF852}" type="sibTrans" cxnId="{8B1F62D6-F639-4D83-9390-B7A3E242B621}">
      <dgm:prSet/>
      <dgm:spPr/>
      <dgm:t>
        <a:bodyPr/>
        <a:lstStyle/>
        <a:p>
          <a:endParaRPr lang="en-US"/>
        </a:p>
      </dgm:t>
    </dgm:pt>
    <dgm:pt modelId="{EF7045EF-AB9B-4157-8A45-D8D9E170E932}">
      <dgm:prSet phldrT="[Text]" phldr="0"/>
      <dgm:spPr/>
      <dgm:t>
        <a:bodyPr/>
        <a:lstStyle/>
        <a:p>
          <a:r>
            <a:rPr lang="en-US">
              <a:latin typeface="Corbel"/>
            </a:rPr>
            <a:t>อารมณ์</a:t>
          </a:r>
          <a:endParaRPr lang="en-US"/>
        </a:p>
      </dgm:t>
    </dgm:pt>
    <dgm:pt modelId="{84C68BA6-0F9C-41BD-9769-690DFBBF7420}" type="parTrans" cxnId="{029EB8A3-3972-4F68-A54E-6CF4FFCD37DB}">
      <dgm:prSet/>
      <dgm:spPr/>
      <dgm:t>
        <a:bodyPr/>
        <a:lstStyle/>
        <a:p>
          <a:endParaRPr lang="en-US"/>
        </a:p>
      </dgm:t>
    </dgm:pt>
    <dgm:pt modelId="{537A8445-C2DA-459C-BE9E-3D6F975C6D6E}" type="sibTrans" cxnId="{029EB8A3-3972-4F68-A54E-6CF4FFCD37DB}">
      <dgm:prSet/>
      <dgm:spPr/>
      <dgm:t>
        <a:bodyPr/>
        <a:lstStyle/>
        <a:p>
          <a:endParaRPr lang="en-US"/>
        </a:p>
      </dgm:t>
    </dgm:pt>
    <dgm:pt modelId="{BB382197-631E-4AC6-B82F-743E2879A49B}">
      <dgm:prSet phldrT="[Text]" phldr="0"/>
      <dgm:spPr/>
      <dgm:t>
        <a:bodyPr/>
        <a:lstStyle/>
        <a:p>
          <a:r>
            <a:rPr lang="en-US">
              <a:latin typeface="Corbel"/>
            </a:rPr>
            <a:t>ออกกำลัง</a:t>
          </a:r>
          <a:endParaRPr lang="en-US"/>
        </a:p>
      </dgm:t>
    </dgm:pt>
    <dgm:pt modelId="{FE1DEC76-0E17-448E-B5D7-C499C49F7F1B}" type="parTrans" cxnId="{D29F53B0-B626-4148-9E9D-E479405766F9}">
      <dgm:prSet/>
      <dgm:spPr/>
      <dgm:t>
        <a:bodyPr/>
        <a:lstStyle/>
        <a:p>
          <a:endParaRPr lang="en-US"/>
        </a:p>
      </dgm:t>
    </dgm:pt>
    <dgm:pt modelId="{B8FE79C4-C718-456F-9BFD-420E033E3A85}" type="sibTrans" cxnId="{D29F53B0-B626-4148-9E9D-E479405766F9}">
      <dgm:prSet/>
      <dgm:spPr/>
      <dgm:t>
        <a:bodyPr/>
        <a:lstStyle/>
        <a:p>
          <a:endParaRPr lang="en-US"/>
        </a:p>
      </dgm:t>
    </dgm:pt>
    <dgm:pt modelId="{4DA8A7CC-E51D-4B32-A2D9-1F85F976DA4A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อุจจาระ</a:t>
          </a:r>
          <a:endParaRPr lang="en-US" err="1"/>
        </a:p>
      </dgm:t>
    </dgm:pt>
    <dgm:pt modelId="{329BF35E-B970-4A50-B208-F5ACFBC51C69}" type="parTrans" cxnId="{7666293B-3431-4469-9321-A585202D0F1E}">
      <dgm:prSet/>
      <dgm:spPr/>
      <dgm:t>
        <a:bodyPr/>
        <a:lstStyle/>
        <a:p>
          <a:endParaRPr lang="en-US"/>
        </a:p>
      </dgm:t>
    </dgm:pt>
    <dgm:pt modelId="{0E30A985-B5B3-4967-9591-5AD17CD69C50}" type="sibTrans" cxnId="{7666293B-3431-4469-9321-A585202D0F1E}">
      <dgm:prSet/>
      <dgm:spPr/>
      <dgm:t>
        <a:bodyPr/>
        <a:lstStyle/>
        <a:p>
          <a:endParaRPr lang="en-US"/>
        </a:p>
      </dgm:t>
    </dgm:pt>
    <dgm:pt modelId="{4D93F05F-0AF8-4F8F-85F1-96239EC55B2C}">
      <dgm:prSet phldr="0"/>
      <dgm:spPr/>
      <dgm:t>
        <a:bodyPr/>
        <a:lstStyle/>
        <a:p>
          <a:pPr rtl="0"/>
          <a:r>
            <a:rPr lang="en-US" err="1">
              <a:latin typeface="Corbel"/>
            </a:rPr>
            <a:t>เอนหลัง</a:t>
          </a:r>
        </a:p>
      </dgm:t>
    </dgm:pt>
    <dgm:pt modelId="{9F8778C4-DDF6-4335-98AE-38F15E45EA9C}" type="parTrans" cxnId="{4ECDAD92-C109-42AC-AE12-636C5D55C2F3}">
      <dgm:prSet/>
      <dgm:spPr/>
    </dgm:pt>
    <dgm:pt modelId="{A6ECD6F8-8665-4DAA-8937-129A455FFB8E}" type="sibTrans" cxnId="{4ECDAD92-C109-42AC-AE12-636C5D55C2F3}">
      <dgm:prSet/>
      <dgm:spPr/>
    </dgm:pt>
    <dgm:pt modelId="{9B8B7E23-0978-423D-9D8C-DB76006FC624}" type="pres">
      <dgm:prSet presAssocID="{2CD70875-CE6F-4C0C-A5D3-D99327448CBA}" presName="diagram" presStyleCnt="0">
        <dgm:presLayoutVars>
          <dgm:dir/>
          <dgm:resizeHandles val="exact"/>
        </dgm:presLayoutVars>
      </dgm:prSet>
      <dgm:spPr/>
    </dgm:pt>
    <dgm:pt modelId="{0A7AE4F4-5A7F-4CD2-A06F-483E690E19EA}" type="pres">
      <dgm:prSet presAssocID="{A0CAA568-6B9D-4977-9373-2116F3503321}" presName="node" presStyleLbl="node1" presStyleIdx="0" presStyleCnt="6">
        <dgm:presLayoutVars>
          <dgm:bulletEnabled val="1"/>
        </dgm:presLayoutVars>
      </dgm:prSet>
      <dgm:spPr/>
    </dgm:pt>
    <dgm:pt modelId="{6B21004E-0C43-4E4B-A871-B1735D9B7D9B}" type="pres">
      <dgm:prSet presAssocID="{53AF1118-C95B-4725-A44D-722231679483}" presName="sibTrans" presStyleCnt="0"/>
      <dgm:spPr/>
    </dgm:pt>
    <dgm:pt modelId="{037A9CC5-92CA-4528-BA01-1A5D3BE12EDB}" type="pres">
      <dgm:prSet presAssocID="{8F9E8967-683B-48B0-810D-43AC22261CE1}" presName="node" presStyleLbl="node1" presStyleIdx="1" presStyleCnt="6">
        <dgm:presLayoutVars>
          <dgm:bulletEnabled val="1"/>
        </dgm:presLayoutVars>
      </dgm:prSet>
      <dgm:spPr/>
    </dgm:pt>
    <dgm:pt modelId="{D4B2777D-1E1B-4495-8921-5C169A1A55C2}" type="pres">
      <dgm:prSet presAssocID="{181CBFFB-3D15-4388-815D-881AC13EF852}" presName="sibTrans" presStyleCnt="0"/>
      <dgm:spPr/>
    </dgm:pt>
    <dgm:pt modelId="{42864D78-D259-44B4-AA61-470E89A77056}" type="pres">
      <dgm:prSet presAssocID="{EF7045EF-AB9B-4157-8A45-D8D9E170E932}" presName="node" presStyleLbl="node1" presStyleIdx="2" presStyleCnt="6">
        <dgm:presLayoutVars>
          <dgm:bulletEnabled val="1"/>
        </dgm:presLayoutVars>
      </dgm:prSet>
      <dgm:spPr/>
    </dgm:pt>
    <dgm:pt modelId="{0D0FC62C-C323-4144-B831-329668091B77}" type="pres">
      <dgm:prSet presAssocID="{537A8445-C2DA-459C-BE9E-3D6F975C6D6E}" presName="sibTrans" presStyleCnt="0"/>
      <dgm:spPr/>
    </dgm:pt>
    <dgm:pt modelId="{64562C7A-3272-4EA2-95EC-9CB343F086BB}" type="pres">
      <dgm:prSet presAssocID="{BB382197-631E-4AC6-B82F-743E2879A49B}" presName="node" presStyleLbl="node1" presStyleIdx="3" presStyleCnt="6">
        <dgm:presLayoutVars>
          <dgm:bulletEnabled val="1"/>
        </dgm:presLayoutVars>
      </dgm:prSet>
      <dgm:spPr/>
    </dgm:pt>
    <dgm:pt modelId="{56DDF56F-D8EC-449A-B57D-433725F9B3B2}" type="pres">
      <dgm:prSet presAssocID="{B8FE79C4-C718-456F-9BFD-420E033E3A85}" presName="sibTrans" presStyleCnt="0"/>
      <dgm:spPr/>
    </dgm:pt>
    <dgm:pt modelId="{6E8967D9-B822-4434-8344-E8DC2A08FD48}" type="pres">
      <dgm:prSet presAssocID="{4DA8A7CC-E51D-4B32-A2D9-1F85F976DA4A}" presName="node" presStyleLbl="node1" presStyleIdx="4" presStyleCnt="6">
        <dgm:presLayoutVars>
          <dgm:bulletEnabled val="1"/>
        </dgm:presLayoutVars>
      </dgm:prSet>
      <dgm:spPr/>
    </dgm:pt>
    <dgm:pt modelId="{66EBE592-795F-40C0-AF98-A5C1389D76DF}" type="pres">
      <dgm:prSet presAssocID="{0E30A985-B5B3-4967-9591-5AD17CD69C50}" presName="sibTrans" presStyleCnt="0"/>
      <dgm:spPr/>
    </dgm:pt>
    <dgm:pt modelId="{A8727C22-C7B4-4827-8FB6-D14977587F02}" type="pres">
      <dgm:prSet presAssocID="{4D93F05F-0AF8-4F8F-85F1-96239EC55B2C}" presName="node" presStyleLbl="node1" presStyleIdx="5" presStyleCnt="6">
        <dgm:presLayoutVars>
          <dgm:bulletEnabled val="1"/>
        </dgm:presLayoutVars>
      </dgm:prSet>
      <dgm:spPr/>
    </dgm:pt>
  </dgm:ptLst>
  <dgm:cxnLst>
    <dgm:cxn modelId="{E5040800-52D6-40DD-B919-CFC4D4F95AF4}" type="presOf" srcId="{BB382197-631E-4AC6-B82F-743E2879A49B}" destId="{64562C7A-3272-4EA2-95EC-9CB343F086BB}" srcOrd="0" destOrd="0" presId="urn:microsoft.com/office/officeart/2005/8/layout/default"/>
    <dgm:cxn modelId="{3965203A-7ED2-4EC8-9E6E-68F2BCC6B017}" type="presOf" srcId="{8F9E8967-683B-48B0-810D-43AC22261CE1}" destId="{037A9CC5-92CA-4528-BA01-1A5D3BE12EDB}" srcOrd="0" destOrd="0" presId="urn:microsoft.com/office/officeart/2005/8/layout/default"/>
    <dgm:cxn modelId="{7666293B-3431-4469-9321-A585202D0F1E}" srcId="{2CD70875-CE6F-4C0C-A5D3-D99327448CBA}" destId="{4DA8A7CC-E51D-4B32-A2D9-1F85F976DA4A}" srcOrd="4" destOrd="0" parTransId="{329BF35E-B970-4A50-B208-F5ACFBC51C69}" sibTransId="{0E30A985-B5B3-4967-9591-5AD17CD69C50}"/>
    <dgm:cxn modelId="{C4392556-1732-4BF9-AFBD-3DBC08A2B7D4}" type="presOf" srcId="{A0CAA568-6B9D-4977-9373-2116F3503321}" destId="{0A7AE4F4-5A7F-4CD2-A06F-483E690E19EA}" srcOrd="0" destOrd="0" presId="urn:microsoft.com/office/officeart/2005/8/layout/default"/>
    <dgm:cxn modelId="{4ECDAD92-C109-42AC-AE12-636C5D55C2F3}" srcId="{2CD70875-CE6F-4C0C-A5D3-D99327448CBA}" destId="{4D93F05F-0AF8-4F8F-85F1-96239EC55B2C}" srcOrd="5" destOrd="0" parTransId="{9F8778C4-DDF6-4335-98AE-38F15E45EA9C}" sibTransId="{A6ECD6F8-8665-4DAA-8937-129A455FFB8E}"/>
    <dgm:cxn modelId="{8E6D259A-8369-4C0D-BC3F-4F38C42B156A}" srcId="{2CD70875-CE6F-4C0C-A5D3-D99327448CBA}" destId="{A0CAA568-6B9D-4977-9373-2116F3503321}" srcOrd="0" destOrd="0" parTransId="{33023A51-FC45-4B96-BD98-1D3CF702A4B6}" sibTransId="{53AF1118-C95B-4725-A44D-722231679483}"/>
    <dgm:cxn modelId="{029EB8A3-3972-4F68-A54E-6CF4FFCD37DB}" srcId="{2CD70875-CE6F-4C0C-A5D3-D99327448CBA}" destId="{EF7045EF-AB9B-4157-8A45-D8D9E170E932}" srcOrd="2" destOrd="0" parTransId="{84C68BA6-0F9C-41BD-9769-690DFBBF7420}" sibTransId="{537A8445-C2DA-459C-BE9E-3D6F975C6D6E}"/>
    <dgm:cxn modelId="{A301FFAC-0643-4CD8-B195-9E4A97B0C0A4}" type="presOf" srcId="{2CD70875-CE6F-4C0C-A5D3-D99327448CBA}" destId="{9B8B7E23-0978-423D-9D8C-DB76006FC624}" srcOrd="0" destOrd="0" presId="urn:microsoft.com/office/officeart/2005/8/layout/default"/>
    <dgm:cxn modelId="{D29F53B0-B626-4148-9E9D-E479405766F9}" srcId="{2CD70875-CE6F-4C0C-A5D3-D99327448CBA}" destId="{BB382197-631E-4AC6-B82F-743E2879A49B}" srcOrd="3" destOrd="0" parTransId="{FE1DEC76-0E17-448E-B5D7-C499C49F7F1B}" sibTransId="{B8FE79C4-C718-456F-9BFD-420E033E3A85}"/>
    <dgm:cxn modelId="{DBF441C1-E363-4992-A96E-11A940190CB4}" type="presOf" srcId="{EF7045EF-AB9B-4157-8A45-D8D9E170E932}" destId="{42864D78-D259-44B4-AA61-470E89A77056}" srcOrd="0" destOrd="0" presId="urn:microsoft.com/office/officeart/2005/8/layout/default"/>
    <dgm:cxn modelId="{8B1F62D6-F639-4D83-9390-B7A3E242B621}" srcId="{2CD70875-CE6F-4C0C-A5D3-D99327448CBA}" destId="{8F9E8967-683B-48B0-810D-43AC22261CE1}" srcOrd="1" destOrd="0" parTransId="{4F036D21-3BA4-43CB-88AC-7CF10C7C6BF9}" sibTransId="{181CBFFB-3D15-4388-815D-881AC13EF852}"/>
    <dgm:cxn modelId="{934532DF-B890-4351-99DE-BCCBF5FC0493}" type="presOf" srcId="{4DA8A7CC-E51D-4B32-A2D9-1F85F976DA4A}" destId="{6E8967D9-B822-4434-8344-E8DC2A08FD48}" srcOrd="0" destOrd="0" presId="urn:microsoft.com/office/officeart/2005/8/layout/default"/>
    <dgm:cxn modelId="{FE8468F4-6851-40FD-9B87-420979EDBE1A}" type="presOf" srcId="{4D93F05F-0AF8-4F8F-85F1-96239EC55B2C}" destId="{A8727C22-C7B4-4827-8FB6-D14977587F02}" srcOrd="0" destOrd="0" presId="urn:microsoft.com/office/officeart/2005/8/layout/default"/>
    <dgm:cxn modelId="{F4F42C71-35DF-4228-9DC9-29B612B5F2C4}" type="presParOf" srcId="{9B8B7E23-0978-423D-9D8C-DB76006FC624}" destId="{0A7AE4F4-5A7F-4CD2-A06F-483E690E19EA}" srcOrd="0" destOrd="0" presId="urn:microsoft.com/office/officeart/2005/8/layout/default"/>
    <dgm:cxn modelId="{1626B38B-B64F-4C02-9D1E-B26D06CB4B1C}" type="presParOf" srcId="{9B8B7E23-0978-423D-9D8C-DB76006FC624}" destId="{6B21004E-0C43-4E4B-A871-B1735D9B7D9B}" srcOrd="1" destOrd="0" presId="urn:microsoft.com/office/officeart/2005/8/layout/default"/>
    <dgm:cxn modelId="{B303A848-67E5-47AF-9D56-6E083E27E5F9}" type="presParOf" srcId="{9B8B7E23-0978-423D-9D8C-DB76006FC624}" destId="{037A9CC5-92CA-4528-BA01-1A5D3BE12EDB}" srcOrd="2" destOrd="0" presId="urn:microsoft.com/office/officeart/2005/8/layout/default"/>
    <dgm:cxn modelId="{50A44EBE-2348-461C-B745-7EFFD028A963}" type="presParOf" srcId="{9B8B7E23-0978-423D-9D8C-DB76006FC624}" destId="{D4B2777D-1E1B-4495-8921-5C169A1A55C2}" srcOrd="3" destOrd="0" presId="urn:microsoft.com/office/officeart/2005/8/layout/default"/>
    <dgm:cxn modelId="{52455DCA-A82B-4579-BADC-F2269C47CF30}" type="presParOf" srcId="{9B8B7E23-0978-423D-9D8C-DB76006FC624}" destId="{42864D78-D259-44B4-AA61-470E89A77056}" srcOrd="4" destOrd="0" presId="urn:microsoft.com/office/officeart/2005/8/layout/default"/>
    <dgm:cxn modelId="{5B687A50-7A72-4B78-83AE-14F8F06708F7}" type="presParOf" srcId="{9B8B7E23-0978-423D-9D8C-DB76006FC624}" destId="{0D0FC62C-C323-4144-B831-329668091B77}" srcOrd="5" destOrd="0" presId="urn:microsoft.com/office/officeart/2005/8/layout/default"/>
    <dgm:cxn modelId="{0D3C6B63-B89A-4A86-86C1-357CC4F03C5F}" type="presParOf" srcId="{9B8B7E23-0978-423D-9D8C-DB76006FC624}" destId="{64562C7A-3272-4EA2-95EC-9CB343F086BB}" srcOrd="6" destOrd="0" presId="urn:microsoft.com/office/officeart/2005/8/layout/default"/>
    <dgm:cxn modelId="{F8ECA067-1889-4D87-A203-89111876D51E}" type="presParOf" srcId="{9B8B7E23-0978-423D-9D8C-DB76006FC624}" destId="{56DDF56F-D8EC-449A-B57D-433725F9B3B2}" srcOrd="7" destOrd="0" presId="urn:microsoft.com/office/officeart/2005/8/layout/default"/>
    <dgm:cxn modelId="{67643F76-ABD0-4B0E-B772-D667DEF2B3CA}" type="presParOf" srcId="{9B8B7E23-0978-423D-9D8C-DB76006FC624}" destId="{6E8967D9-B822-4434-8344-E8DC2A08FD48}" srcOrd="8" destOrd="0" presId="urn:microsoft.com/office/officeart/2005/8/layout/default"/>
    <dgm:cxn modelId="{BC283A3F-EA45-4EF1-8D8B-CCA21C2E32C7}" type="presParOf" srcId="{9B8B7E23-0978-423D-9D8C-DB76006FC624}" destId="{66EBE592-795F-40C0-AF98-A5C1389D76DF}" srcOrd="9" destOrd="0" presId="urn:microsoft.com/office/officeart/2005/8/layout/default"/>
    <dgm:cxn modelId="{FC346F1A-21DB-461A-936B-0F0C82EABF54}" type="presParOf" srcId="{9B8B7E23-0978-423D-9D8C-DB76006FC624}" destId="{A8727C22-C7B4-4827-8FB6-D14977587F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51F353-3680-40D3-8494-387D438E498F}" type="doc">
      <dgm:prSet loTypeId="urn:microsoft.com/office/officeart/2005/8/layout/lProcess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9026C32-58D9-4C73-B89A-E8CC5E6DF920}">
      <dgm:prSet phldrT="[Text]" phldr="0"/>
      <dgm:spPr/>
      <dgm:t>
        <a:bodyPr/>
        <a:lstStyle/>
        <a:p>
          <a:pPr rtl="0"/>
          <a:r>
            <a:rPr lang="en-US">
              <a:latin typeface="Corbel"/>
            </a:rPr>
            <a:t>Intermittent fasting </a:t>
          </a:r>
          <a:endParaRPr lang="en-US"/>
        </a:p>
      </dgm:t>
    </dgm:pt>
    <dgm:pt modelId="{31F0CD22-6D23-4A14-8F36-E65998D4F867}" type="parTrans" cxnId="{4598A01F-6E65-4D6A-8E30-E986A5A89C8C}">
      <dgm:prSet/>
      <dgm:spPr/>
      <dgm:t>
        <a:bodyPr/>
        <a:lstStyle/>
        <a:p>
          <a:endParaRPr lang="en-US"/>
        </a:p>
      </dgm:t>
    </dgm:pt>
    <dgm:pt modelId="{FC475C49-A6AF-40E7-A903-8838AAAF0000}" type="sibTrans" cxnId="{4598A01F-6E65-4D6A-8E30-E986A5A89C8C}">
      <dgm:prSet/>
      <dgm:spPr/>
      <dgm:t>
        <a:bodyPr/>
        <a:lstStyle/>
        <a:p>
          <a:endParaRPr lang="en-US"/>
        </a:p>
      </dgm:t>
    </dgm:pt>
    <dgm:pt modelId="{5D0DDFCA-D1ED-4343-9729-31343471FBC8}">
      <dgm:prSet phldrT="[Text]" phldr="0"/>
      <dgm:spPr/>
      <dgm:t>
        <a:bodyPr/>
        <a:lstStyle/>
        <a:p>
          <a:r>
            <a:rPr lang="en-US" err="1">
              <a:latin typeface="Corbel"/>
            </a:rPr>
            <a:t>อนุมูลอิสระร่างกายลดลง</a:t>
          </a:r>
          <a:endParaRPr lang="en-US"/>
        </a:p>
      </dgm:t>
    </dgm:pt>
    <dgm:pt modelId="{5B42FB4B-0251-4711-9C23-434226635FB6}" type="parTrans" cxnId="{82372DC6-126A-4F07-A779-DB77D96E646B}">
      <dgm:prSet/>
      <dgm:spPr/>
      <dgm:t>
        <a:bodyPr/>
        <a:lstStyle/>
        <a:p>
          <a:endParaRPr lang="en-US"/>
        </a:p>
      </dgm:t>
    </dgm:pt>
    <dgm:pt modelId="{B77EEA5A-2974-44D6-AF50-E5783E646CDB}" type="sibTrans" cxnId="{82372DC6-126A-4F07-A779-DB77D96E646B}">
      <dgm:prSet/>
      <dgm:spPr/>
      <dgm:t>
        <a:bodyPr/>
        <a:lstStyle/>
        <a:p>
          <a:endParaRPr lang="en-US"/>
        </a:p>
      </dgm:t>
    </dgm:pt>
    <dgm:pt modelId="{F291BA2F-66A9-46F2-997F-1CED72DA7A87}">
      <dgm:prSet phldrT="[Text]" phldr="0"/>
      <dgm:spPr/>
      <dgm:t>
        <a:bodyPr/>
        <a:lstStyle/>
        <a:p>
          <a:r>
            <a:rPr lang="en-US" err="1">
              <a:latin typeface="Corbel"/>
            </a:rPr>
            <a:t>การอักเสบลดลง</a:t>
          </a:r>
          <a:endParaRPr lang="en-US"/>
        </a:p>
      </dgm:t>
    </dgm:pt>
    <dgm:pt modelId="{99BB65EB-BAFF-45B7-A7CA-A0EAD9D2C3B6}" type="parTrans" cxnId="{EA7E897C-359C-46E6-9BC2-F61C29D8AB2D}">
      <dgm:prSet/>
      <dgm:spPr/>
      <dgm:t>
        <a:bodyPr/>
        <a:lstStyle/>
        <a:p>
          <a:endParaRPr lang="en-US"/>
        </a:p>
      </dgm:t>
    </dgm:pt>
    <dgm:pt modelId="{CBBECE74-C6E3-4A86-A488-78F65FDE6B1B}" type="sibTrans" cxnId="{EA7E897C-359C-46E6-9BC2-F61C29D8AB2D}">
      <dgm:prSet/>
      <dgm:spPr/>
      <dgm:t>
        <a:bodyPr/>
        <a:lstStyle/>
        <a:p>
          <a:endParaRPr lang="en-US"/>
        </a:p>
      </dgm:t>
    </dgm:pt>
    <dgm:pt modelId="{7922A3A8-5920-4ADC-BC57-A6942CB5E52A}">
      <dgm:prSet phldrT="[Text]" phldr="0"/>
      <dgm:spPr/>
      <dgm:t>
        <a:bodyPr/>
        <a:lstStyle/>
        <a:p>
          <a:pPr rtl="0"/>
          <a:r>
            <a:rPr lang="en-US" err="1">
              <a:latin typeface="Corbel"/>
            </a:rPr>
            <a:t>พระพุทธเจ้าตรัส</a:t>
          </a:r>
          <a:r>
            <a:rPr lang="en-US">
              <a:latin typeface="Corbel"/>
            </a:rPr>
            <a:t> </a:t>
          </a:r>
          <a:r>
            <a:rPr lang="en-US" err="1">
              <a:latin typeface="Corbel"/>
            </a:rPr>
            <a:t>ข้อดีของการฉันมื้อเดียว</a:t>
          </a:r>
          <a:r>
            <a:rPr lang="en-US">
              <a:latin typeface="Corbel"/>
            </a:rPr>
            <a:t> 23/1</a:t>
          </a:r>
          <a:endParaRPr lang="en-US"/>
        </a:p>
      </dgm:t>
    </dgm:pt>
    <dgm:pt modelId="{AC63C3E3-239F-47C4-8E32-B17B6B841E27}" type="parTrans" cxnId="{6209AF2A-55EE-451C-A9E1-A4EE3A9D0383}">
      <dgm:prSet/>
      <dgm:spPr/>
      <dgm:t>
        <a:bodyPr/>
        <a:lstStyle/>
        <a:p>
          <a:endParaRPr lang="en-US"/>
        </a:p>
      </dgm:t>
    </dgm:pt>
    <dgm:pt modelId="{CD602833-B3DB-4533-9FD7-A454A5BCCC04}" type="sibTrans" cxnId="{6209AF2A-55EE-451C-A9E1-A4EE3A9D0383}">
      <dgm:prSet/>
      <dgm:spPr/>
      <dgm:t>
        <a:bodyPr/>
        <a:lstStyle/>
        <a:p>
          <a:endParaRPr lang="en-US"/>
        </a:p>
      </dgm:t>
    </dgm:pt>
    <dgm:pt modelId="{90825D9C-1558-42F0-A6FC-E210391E2BE5}">
      <dgm:prSet phldrT="[Text]" phldr="0"/>
      <dgm:spPr/>
      <dgm:t>
        <a:bodyPr/>
        <a:lstStyle/>
        <a:p>
          <a:r>
            <a:rPr lang="en-US" err="1">
              <a:latin typeface="Corbel"/>
            </a:rPr>
            <a:t>มีความเจ็บปวดลดลง</a:t>
          </a:r>
          <a:endParaRPr lang="en-US"/>
        </a:p>
      </dgm:t>
    </dgm:pt>
    <dgm:pt modelId="{D0AE17B8-F562-47A6-94EF-4C9623BA72C3}" type="parTrans" cxnId="{FA91B2F1-5D74-42FF-AD78-E7561BCC4FD1}">
      <dgm:prSet/>
      <dgm:spPr/>
      <dgm:t>
        <a:bodyPr/>
        <a:lstStyle/>
        <a:p>
          <a:endParaRPr lang="en-US"/>
        </a:p>
      </dgm:t>
    </dgm:pt>
    <dgm:pt modelId="{7268F6A5-F3AD-4C6A-95D1-515E3EB7EFF9}" type="sibTrans" cxnId="{FA91B2F1-5D74-42FF-AD78-E7561BCC4FD1}">
      <dgm:prSet/>
      <dgm:spPr/>
      <dgm:t>
        <a:bodyPr/>
        <a:lstStyle/>
        <a:p>
          <a:endParaRPr lang="en-US"/>
        </a:p>
      </dgm:t>
    </dgm:pt>
    <dgm:pt modelId="{0E6ABFE9-CBDD-4162-A1C4-96990B550772}">
      <dgm:prSet phldrT="[Text]" phldr="0"/>
      <dgm:spPr/>
      <dgm:t>
        <a:bodyPr/>
        <a:lstStyle/>
        <a:p>
          <a:r>
            <a:rPr lang="en-US">
              <a:latin typeface="Corbel"/>
            </a:rPr>
            <a:t>มีความลำบากลดลง</a:t>
          </a:r>
          <a:endParaRPr lang="en-US"/>
        </a:p>
      </dgm:t>
    </dgm:pt>
    <dgm:pt modelId="{1A402B55-1CE9-4DE4-BAA5-69FA9B0C4CA2}" type="parTrans" cxnId="{F785F468-D2C5-479E-BB96-11FFD9DCE530}">
      <dgm:prSet/>
      <dgm:spPr/>
      <dgm:t>
        <a:bodyPr/>
        <a:lstStyle/>
        <a:p>
          <a:endParaRPr lang="en-US"/>
        </a:p>
      </dgm:t>
    </dgm:pt>
    <dgm:pt modelId="{755B0F30-1BF2-4C05-81EF-9063B5502B65}" type="sibTrans" cxnId="{F785F468-D2C5-479E-BB96-11FFD9DCE530}">
      <dgm:prSet/>
      <dgm:spPr/>
      <dgm:t>
        <a:bodyPr/>
        <a:lstStyle/>
        <a:p>
          <a:endParaRPr lang="en-US"/>
        </a:p>
      </dgm:t>
    </dgm:pt>
    <dgm:pt modelId="{71B3F5A4-E91C-40CE-AA00-89C6D9CB7EA6}">
      <dgm:prSet phldr="0"/>
      <dgm:spPr/>
      <dgm:t>
        <a:bodyPr/>
        <a:lstStyle/>
        <a:p>
          <a:pPr rtl="0"/>
          <a:r>
            <a:rPr lang="en-US" err="1">
              <a:latin typeface="Corbel"/>
            </a:rPr>
            <a:t>มีความเบากาย</a:t>
          </a:r>
          <a:endParaRPr lang="en-US">
            <a:latin typeface="Corbel"/>
          </a:endParaRPr>
        </a:p>
      </dgm:t>
    </dgm:pt>
    <dgm:pt modelId="{5CC20A77-3F86-4D22-A5D3-71C9D056F890}" type="parTrans" cxnId="{215ED3E2-69E1-4FD8-9ECC-E7D4A60AC5E9}">
      <dgm:prSet/>
      <dgm:spPr/>
      <dgm:t>
        <a:bodyPr/>
        <a:lstStyle/>
        <a:p>
          <a:endParaRPr lang="en-US"/>
        </a:p>
      </dgm:t>
    </dgm:pt>
    <dgm:pt modelId="{64C8B91A-E544-4342-AE6C-B7815FD4E5E8}" type="sibTrans" cxnId="{215ED3E2-69E1-4FD8-9ECC-E7D4A60AC5E9}">
      <dgm:prSet/>
      <dgm:spPr/>
      <dgm:t>
        <a:bodyPr/>
        <a:lstStyle/>
        <a:p>
          <a:endParaRPr lang="en-US"/>
        </a:p>
      </dgm:t>
    </dgm:pt>
    <dgm:pt modelId="{C09DC935-D0E2-4A96-A77A-E6675066C0AE}">
      <dgm:prSet phldr="0"/>
      <dgm:spPr/>
      <dgm:t>
        <a:bodyPr/>
        <a:lstStyle/>
        <a:p>
          <a:r>
            <a:rPr lang="en-US">
              <a:latin typeface="Corbel"/>
            </a:rPr>
            <a:t>มีกำลัง</a:t>
          </a:r>
        </a:p>
      </dgm:t>
    </dgm:pt>
    <dgm:pt modelId="{00262743-E18B-47E1-BF28-3095FC9472CD}" type="parTrans" cxnId="{5446986F-312F-43CA-9F47-F5F7469F4E7C}">
      <dgm:prSet/>
      <dgm:spPr/>
      <dgm:t>
        <a:bodyPr/>
        <a:lstStyle/>
        <a:p>
          <a:endParaRPr lang="en-US"/>
        </a:p>
      </dgm:t>
    </dgm:pt>
    <dgm:pt modelId="{204F7DF5-DB7E-4DF3-AFFF-625F042BA1B5}" type="sibTrans" cxnId="{5446986F-312F-43CA-9F47-F5F7469F4E7C}">
      <dgm:prSet/>
      <dgm:spPr/>
      <dgm:t>
        <a:bodyPr/>
        <a:lstStyle/>
        <a:p>
          <a:endParaRPr lang="en-US"/>
        </a:p>
      </dgm:t>
    </dgm:pt>
    <dgm:pt modelId="{D86040F8-9102-4C3E-B072-CB883E0BBF1D}">
      <dgm:prSet phldr="0"/>
      <dgm:spPr/>
      <dgm:t>
        <a:bodyPr/>
        <a:lstStyle/>
        <a:p>
          <a:r>
            <a:rPr lang="en-US">
              <a:latin typeface="Corbel"/>
            </a:rPr>
            <a:t>อยู่อย่างผาสุข</a:t>
          </a:r>
        </a:p>
      </dgm:t>
    </dgm:pt>
    <dgm:pt modelId="{801AFEA1-11AF-4675-B3FC-8F4B835AD058}" type="parTrans" cxnId="{2F4167C5-B0BE-451C-ABBA-BF6997F20400}">
      <dgm:prSet/>
      <dgm:spPr/>
      <dgm:t>
        <a:bodyPr/>
        <a:lstStyle/>
        <a:p>
          <a:endParaRPr lang="en-US"/>
        </a:p>
      </dgm:t>
    </dgm:pt>
    <dgm:pt modelId="{7657DEE8-6D06-4390-9C23-98A9B7BCFC95}" type="sibTrans" cxnId="{2F4167C5-B0BE-451C-ABBA-BF6997F20400}">
      <dgm:prSet/>
      <dgm:spPr/>
      <dgm:t>
        <a:bodyPr/>
        <a:lstStyle/>
        <a:p>
          <a:endParaRPr lang="en-US"/>
        </a:p>
      </dgm:t>
    </dgm:pt>
    <dgm:pt modelId="{96F71311-C778-46A0-BF4C-BF5379DCA4F6}">
      <dgm:prSet phldr="0"/>
      <dgm:spPr/>
      <dgm:t>
        <a:bodyPr/>
        <a:lstStyle/>
        <a:p>
          <a:r>
            <a:rPr lang="en-US">
              <a:latin typeface="Corbel"/>
            </a:rPr>
            <a:t>ชะลอวัย</a:t>
          </a:r>
        </a:p>
      </dgm:t>
    </dgm:pt>
    <dgm:pt modelId="{F3CFEFCB-1870-4DE6-B2C2-721D54AFB370}" type="parTrans" cxnId="{A189C753-2DDA-48DA-A318-84BA9E703E71}">
      <dgm:prSet/>
      <dgm:spPr/>
      <dgm:t>
        <a:bodyPr/>
        <a:lstStyle/>
        <a:p>
          <a:endParaRPr lang="en-US"/>
        </a:p>
      </dgm:t>
    </dgm:pt>
    <dgm:pt modelId="{3E9E1F78-48E8-4C55-BF3D-32505041B3E6}" type="sibTrans" cxnId="{A189C753-2DDA-48DA-A318-84BA9E703E71}">
      <dgm:prSet/>
      <dgm:spPr/>
      <dgm:t>
        <a:bodyPr/>
        <a:lstStyle/>
        <a:p>
          <a:endParaRPr lang="en-US"/>
        </a:p>
      </dgm:t>
    </dgm:pt>
    <dgm:pt modelId="{9C0FCE9D-3387-475C-A365-28324CC74B12}">
      <dgm:prSet phldr="0"/>
      <dgm:spPr/>
      <dgm:t>
        <a:bodyPr/>
        <a:lstStyle/>
        <a:p>
          <a:r>
            <a:rPr lang="en-US">
              <a:latin typeface="Corbel"/>
            </a:rPr>
            <a:t>ตอบสนองอินซูลินได้ดีมากขึ้น</a:t>
          </a:r>
        </a:p>
      </dgm:t>
    </dgm:pt>
    <dgm:pt modelId="{CD436FDE-11CA-4E62-859B-DFD727E1F767}" type="parTrans" cxnId="{FD39E077-0965-42F9-AD69-52624A013EE5}">
      <dgm:prSet/>
      <dgm:spPr/>
      <dgm:t>
        <a:bodyPr/>
        <a:lstStyle/>
        <a:p>
          <a:endParaRPr lang="en-US"/>
        </a:p>
      </dgm:t>
    </dgm:pt>
    <dgm:pt modelId="{CBBC3E14-3ADC-4B7C-95A8-1B39E52014A3}" type="sibTrans" cxnId="{FD39E077-0965-42F9-AD69-52624A013EE5}">
      <dgm:prSet/>
      <dgm:spPr/>
      <dgm:t>
        <a:bodyPr/>
        <a:lstStyle/>
        <a:p>
          <a:endParaRPr lang="en-US"/>
        </a:p>
      </dgm:t>
    </dgm:pt>
    <dgm:pt modelId="{81DDAC17-3BC9-4E70-88BB-15161BD39EE2}">
      <dgm:prSet phldr="0"/>
      <dgm:spPr/>
      <dgm:t>
        <a:bodyPr/>
        <a:lstStyle/>
        <a:p>
          <a:r>
            <a:rPr lang="en-US">
              <a:latin typeface="Corbel"/>
            </a:rPr>
            <a:t>ลดความเสี่ยงในการเป็นคนอ้วน</a:t>
          </a:r>
        </a:p>
      </dgm:t>
    </dgm:pt>
    <dgm:pt modelId="{97058EAD-B5E4-47C3-816A-3C88095E24DA}" type="parTrans" cxnId="{AD5DA271-7A6D-4930-A7EB-D4D801BE0EB1}">
      <dgm:prSet/>
      <dgm:spPr/>
      <dgm:t>
        <a:bodyPr/>
        <a:lstStyle/>
        <a:p>
          <a:endParaRPr lang="en-US"/>
        </a:p>
      </dgm:t>
    </dgm:pt>
    <dgm:pt modelId="{6B3DB814-4075-471B-9096-3141CD591B9B}" type="sibTrans" cxnId="{AD5DA271-7A6D-4930-A7EB-D4D801BE0EB1}">
      <dgm:prSet/>
      <dgm:spPr/>
      <dgm:t>
        <a:bodyPr/>
        <a:lstStyle/>
        <a:p>
          <a:endParaRPr lang="en-US"/>
        </a:p>
      </dgm:t>
    </dgm:pt>
    <dgm:pt modelId="{2F0ECAF6-935B-414F-9E45-7B74CF283040}">
      <dgm:prSet phldr="0"/>
      <dgm:spPr/>
      <dgm:t>
        <a:bodyPr/>
        <a:lstStyle/>
        <a:p>
          <a:r>
            <a:rPr lang="en-US">
              <a:latin typeface="Corbel"/>
            </a:rPr>
            <a:t>Autophagy</a:t>
          </a:r>
        </a:p>
      </dgm:t>
    </dgm:pt>
    <dgm:pt modelId="{1F4B07D8-4473-44C1-A704-2F63A84F6A48}" type="parTrans" cxnId="{DA436AD3-0E8D-442D-8B92-551C7B4A8B62}">
      <dgm:prSet/>
      <dgm:spPr/>
      <dgm:t>
        <a:bodyPr/>
        <a:lstStyle/>
        <a:p>
          <a:endParaRPr lang="en-US"/>
        </a:p>
      </dgm:t>
    </dgm:pt>
    <dgm:pt modelId="{FEBDDFF4-5748-4AC1-A4C9-A7FBD8C2C74C}" type="sibTrans" cxnId="{DA436AD3-0E8D-442D-8B92-551C7B4A8B62}">
      <dgm:prSet/>
      <dgm:spPr/>
      <dgm:t>
        <a:bodyPr/>
        <a:lstStyle/>
        <a:p>
          <a:endParaRPr lang="en-US"/>
        </a:p>
      </dgm:t>
    </dgm:pt>
    <dgm:pt modelId="{4F784710-1F67-4166-9F36-52AD8133735C}" type="pres">
      <dgm:prSet presAssocID="{1051F353-3680-40D3-8494-387D438E498F}" presName="theList" presStyleCnt="0">
        <dgm:presLayoutVars>
          <dgm:dir/>
          <dgm:animLvl val="lvl"/>
          <dgm:resizeHandles val="exact"/>
        </dgm:presLayoutVars>
      </dgm:prSet>
      <dgm:spPr/>
    </dgm:pt>
    <dgm:pt modelId="{1A40CDB9-D1D4-4B3B-B5E8-91A44F736584}" type="pres">
      <dgm:prSet presAssocID="{A9026C32-58D9-4C73-B89A-E8CC5E6DF920}" presName="compNode" presStyleCnt="0"/>
      <dgm:spPr/>
    </dgm:pt>
    <dgm:pt modelId="{92280FCD-3ABC-4EDE-8667-F2975A7F40C8}" type="pres">
      <dgm:prSet presAssocID="{A9026C32-58D9-4C73-B89A-E8CC5E6DF920}" presName="aNode" presStyleLbl="bgShp" presStyleIdx="0" presStyleCnt="2"/>
      <dgm:spPr/>
    </dgm:pt>
    <dgm:pt modelId="{041EC2AC-A238-47EC-9D59-FF593FA63D99}" type="pres">
      <dgm:prSet presAssocID="{A9026C32-58D9-4C73-B89A-E8CC5E6DF920}" presName="textNode" presStyleLbl="bgShp" presStyleIdx="0" presStyleCnt="2"/>
      <dgm:spPr/>
    </dgm:pt>
    <dgm:pt modelId="{C6229D6E-8A6D-4464-A73F-6543013591B5}" type="pres">
      <dgm:prSet presAssocID="{A9026C32-58D9-4C73-B89A-E8CC5E6DF920}" presName="compChildNode" presStyleCnt="0"/>
      <dgm:spPr/>
    </dgm:pt>
    <dgm:pt modelId="{359356B3-C5E3-4714-82CA-E745FB074105}" type="pres">
      <dgm:prSet presAssocID="{A9026C32-58D9-4C73-B89A-E8CC5E6DF920}" presName="theInnerList" presStyleCnt="0"/>
      <dgm:spPr/>
    </dgm:pt>
    <dgm:pt modelId="{96E627B4-8A6D-4C9C-B7C8-001F0E9C91F7}" type="pres">
      <dgm:prSet presAssocID="{5D0DDFCA-D1ED-4343-9729-31343471FBC8}" presName="childNode" presStyleLbl="node1" presStyleIdx="0" presStyleCnt="11">
        <dgm:presLayoutVars>
          <dgm:bulletEnabled val="1"/>
        </dgm:presLayoutVars>
      </dgm:prSet>
      <dgm:spPr/>
    </dgm:pt>
    <dgm:pt modelId="{23580A55-E9AB-40A6-9443-D08D8ADE60BF}" type="pres">
      <dgm:prSet presAssocID="{5D0DDFCA-D1ED-4343-9729-31343471FBC8}" presName="aSpace2" presStyleCnt="0"/>
      <dgm:spPr/>
    </dgm:pt>
    <dgm:pt modelId="{6B7B7E23-C219-4F7A-9780-52FC86989181}" type="pres">
      <dgm:prSet presAssocID="{F291BA2F-66A9-46F2-997F-1CED72DA7A87}" presName="childNode" presStyleLbl="node1" presStyleIdx="1" presStyleCnt="11">
        <dgm:presLayoutVars>
          <dgm:bulletEnabled val="1"/>
        </dgm:presLayoutVars>
      </dgm:prSet>
      <dgm:spPr/>
    </dgm:pt>
    <dgm:pt modelId="{8C888308-8024-43FC-863C-6886BCC32A2B}" type="pres">
      <dgm:prSet presAssocID="{F291BA2F-66A9-46F2-997F-1CED72DA7A87}" presName="aSpace2" presStyleCnt="0"/>
      <dgm:spPr/>
    </dgm:pt>
    <dgm:pt modelId="{C932D77D-1274-4FEA-88E6-559C36868A99}" type="pres">
      <dgm:prSet presAssocID="{96F71311-C778-46A0-BF4C-BF5379DCA4F6}" presName="childNode" presStyleLbl="node1" presStyleIdx="2" presStyleCnt="11">
        <dgm:presLayoutVars>
          <dgm:bulletEnabled val="1"/>
        </dgm:presLayoutVars>
      </dgm:prSet>
      <dgm:spPr/>
    </dgm:pt>
    <dgm:pt modelId="{94D676E1-6768-4F53-A9F4-C2F2757C362C}" type="pres">
      <dgm:prSet presAssocID="{96F71311-C778-46A0-BF4C-BF5379DCA4F6}" presName="aSpace2" presStyleCnt="0"/>
      <dgm:spPr/>
    </dgm:pt>
    <dgm:pt modelId="{21C02100-1935-4671-8E27-A893FCD5A34C}" type="pres">
      <dgm:prSet presAssocID="{9C0FCE9D-3387-475C-A365-28324CC74B12}" presName="childNode" presStyleLbl="node1" presStyleIdx="3" presStyleCnt="11">
        <dgm:presLayoutVars>
          <dgm:bulletEnabled val="1"/>
        </dgm:presLayoutVars>
      </dgm:prSet>
      <dgm:spPr/>
    </dgm:pt>
    <dgm:pt modelId="{BC9EBBB8-DE1E-46CB-8304-FE802D3540C4}" type="pres">
      <dgm:prSet presAssocID="{9C0FCE9D-3387-475C-A365-28324CC74B12}" presName="aSpace2" presStyleCnt="0"/>
      <dgm:spPr/>
    </dgm:pt>
    <dgm:pt modelId="{88197C03-98DE-4FFD-B7C5-AE39E42FDB84}" type="pres">
      <dgm:prSet presAssocID="{81DDAC17-3BC9-4E70-88BB-15161BD39EE2}" presName="childNode" presStyleLbl="node1" presStyleIdx="4" presStyleCnt="11">
        <dgm:presLayoutVars>
          <dgm:bulletEnabled val="1"/>
        </dgm:presLayoutVars>
      </dgm:prSet>
      <dgm:spPr/>
    </dgm:pt>
    <dgm:pt modelId="{382292D2-95D5-435F-9C99-74C0466ACF4D}" type="pres">
      <dgm:prSet presAssocID="{81DDAC17-3BC9-4E70-88BB-15161BD39EE2}" presName="aSpace2" presStyleCnt="0"/>
      <dgm:spPr/>
    </dgm:pt>
    <dgm:pt modelId="{EF35E119-03CD-4127-A4D8-39161C4F6814}" type="pres">
      <dgm:prSet presAssocID="{2F0ECAF6-935B-414F-9E45-7B74CF283040}" presName="childNode" presStyleLbl="node1" presStyleIdx="5" presStyleCnt="11">
        <dgm:presLayoutVars>
          <dgm:bulletEnabled val="1"/>
        </dgm:presLayoutVars>
      </dgm:prSet>
      <dgm:spPr/>
    </dgm:pt>
    <dgm:pt modelId="{70196E01-E6AA-44BF-8DCD-B2DC393524E8}" type="pres">
      <dgm:prSet presAssocID="{A9026C32-58D9-4C73-B89A-E8CC5E6DF920}" presName="aSpace" presStyleCnt="0"/>
      <dgm:spPr/>
    </dgm:pt>
    <dgm:pt modelId="{4973EF59-ACBA-4DD8-967B-0910DA1E8D91}" type="pres">
      <dgm:prSet presAssocID="{7922A3A8-5920-4ADC-BC57-A6942CB5E52A}" presName="compNode" presStyleCnt="0"/>
      <dgm:spPr/>
    </dgm:pt>
    <dgm:pt modelId="{BE35DB8E-39F9-445E-BDA3-6B99AABB5C0B}" type="pres">
      <dgm:prSet presAssocID="{7922A3A8-5920-4ADC-BC57-A6942CB5E52A}" presName="aNode" presStyleLbl="bgShp" presStyleIdx="1" presStyleCnt="2"/>
      <dgm:spPr/>
    </dgm:pt>
    <dgm:pt modelId="{18D3E513-A993-479D-8035-23FE46E097AB}" type="pres">
      <dgm:prSet presAssocID="{7922A3A8-5920-4ADC-BC57-A6942CB5E52A}" presName="textNode" presStyleLbl="bgShp" presStyleIdx="1" presStyleCnt="2"/>
      <dgm:spPr/>
    </dgm:pt>
    <dgm:pt modelId="{CAFFB7D4-CAC0-411F-B339-A7545B33802F}" type="pres">
      <dgm:prSet presAssocID="{7922A3A8-5920-4ADC-BC57-A6942CB5E52A}" presName="compChildNode" presStyleCnt="0"/>
      <dgm:spPr/>
    </dgm:pt>
    <dgm:pt modelId="{5C852FB0-FF60-41E0-9694-EE227D22736B}" type="pres">
      <dgm:prSet presAssocID="{7922A3A8-5920-4ADC-BC57-A6942CB5E52A}" presName="theInnerList" presStyleCnt="0"/>
      <dgm:spPr/>
    </dgm:pt>
    <dgm:pt modelId="{0DD86201-745A-4243-ADA4-08AB5CAD4CAC}" type="pres">
      <dgm:prSet presAssocID="{90825D9C-1558-42F0-A6FC-E210391E2BE5}" presName="childNode" presStyleLbl="node1" presStyleIdx="6" presStyleCnt="11">
        <dgm:presLayoutVars>
          <dgm:bulletEnabled val="1"/>
        </dgm:presLayoutVars>
      </dgm:prSet>
      <dgm:spPr/>
    </dgm:pt>
    <dgm:pt modelId="{2143927D-B98D-4E0E-B660-292A596805A8}" type="pres">
      <dgm:prSet presAssocID="{90825D9C-1558-42F0-A6FC-E210391E2BE5}" presName="aSpace2" presStyleCnt="0"/>
      <dgm:spPr/>
    </dgm:pt>
    <dgm:pt modelId="{25E8BA11-1371-41AF-824C-BD07ED656CD6}" type="pres">
      <dgm:prSet presAssocID="{0E6ABFE9-CBDD-4162-A1C4-96990B550772}" presName="childNode" presStyleLbl="node1" presStyleIdx="7" presStyleCnt="11">
        <dgm:presLayoutVars>
          <dgm:bulletEnabled val="1"/>
        </dgm:presLayoutVars>
      </dgm:prSet>
      <dgm:spPr/>
    </dgm:pt>
    <dgm:pt modelId="{A738FC89-837E-438B-92A8-9C6752A18F32}" type="pres">
      <dgm:prSet presAssocID="{0E6ABFE9-CBDD-4162-A1C4-96990B550772}" presName="aSpace2" presStyleCnt="0"/>
      <dgm:spPr/>
    </dgm:pt>
    <dgm:pt modelId="{26AD01C6-C04F-4127-A97A-42CBD95FF8D7}" type="pres">
      <dgm:prSet presAssocID="{71B3F5A4-E91C-40CE-AA00-89C6D9CB7EA6}" presName="childNode" presStyleLbl="node1" presStyleIdx="8" presStyleCnt="11">
        <dgm:presLayoutVars>
          <dgm:bulletEnabled val="1"/>
        </dgm:presLayoutVars>
      </dgm:prSet>
      <dgm:spPr/>
    </dgm:pt>
    <dgm:pt modelId="{2661A0DF-9DD1-45B6-9B6C-97485F460F3B}" type="pres">
      <dgm:prSet presAssocID="{71B3F5A4-E91C-40CE-AA00-89C6D9CB7EA6}" presName="aSpace2" presStyleCnt="0"/>
      <dgm:spPr/>
    </dgm:pt>
    <dgm:pt modelId="{4480DDB9-45DC-4788-85C5-7C30707D4D30}" type="pres">
      <dgm:prSet presAssocID="{C09DC935-D0E2-4A96-A77A-E6675066C0AE}" presName="childNode" presStyleLbl="node1" presStyleIdx="9" presStyleCnt="11">
        <dgm:presLayoutVars>
          <dgm:bulletEnabled val="1"/>
        </dgm:presLayoutVars>
      </dgm:prSet>
      <dgm:spPr/>
    </dgm:pt>
    <dgm:pt modelId="{4D148AE9-488D-44D2-A725-6AEF0B3CCAA1}" type="pres">
      <dgm:prSet presAssocID="{C09DC935-D0E2-4A96-A77A-E6675066C0AE}" presName="aSpace2" presStyleCnt="0"/>
      <dgm:spPr/>
    </dgm:pt>
    <dgm:pt modelId="{07801204-C2EF-4C78-8175-55AC890A9D9A}" type="pres">
      <dgm:prSet presAssocID="{D86040F8-9102-4C3E-B072-CB883E0BBF1D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D4625201-8674-4859-8042-061C93E2FEBD}" type="presOf" srcId="{C09DC935-D0E2-4A96-A77A-E6675066C0AE}" destId="{4480DDB9-45DC-4788-85C5-7C30707D4D30}" srcOrd="0" destOrd="0" presId="urn:microsoft.com/office/officeart/2005/8/layout/lProcess2"/>
    <dgm:cxn modelId="{DC80A70D-C05E-4673-AA92-3BEC26053ECB}" type="presOf" srcId="{D86040F8-9102-4C3E-B072-CB883E0BBF1D}" destId="{07801204-C2EF-4C78-8175-55AC890A9D9A}" srcOrd="0" destOrd="0" presId="urn:microsoft.com/office/officeart/2005/8/layout/lProcess2"/>
    <dgm:cxn modelId="{113EE80F-D45C-450D-86F8-BCA2DE684DE2}" type="presOf" srcId="{71B3F5A4-E91C-40CE-AA00-89C6D9CB7EA6}" destId="{26AD01C6-C04F-4127-A97A-42CBD95FF8D7}" srcOrd="0" destOrd="0" presId="urn:microsoft.com/office/officeart/2005/8/layout/lProcess2"/>
    <dgm:cxn modelId="{39C2B014-F249-4671-92FF-973804F86808}" type="presOf" srcId="{9C0FCE9D-3387-475C-A365-28324CC74B12}" destId="{21C02100-1935-4671-8E27-A893FCD5A34C}" srcOrd="0" destOrd="0" presId="urn:microsoft.com/office/officeart/2005/8/layout/lProcess2"/>
    <dgm:cxn modelId="{030E0C16-4257-4905-9A97-25785D193FF8}" type="presOf" srcId="{7922A3A8-5920-4ADC-BC57-A6942CB5E52A}" destId="{18D3E513-A993-479D-8035-23FE46E097AB}" srcOrd="1" destOrd="0" presId="urn:microsoft.com/office/officeart/2005/8/layout/lProcess2"/>
    <dgm:cxn modelId="{53F7911F-8FD3-4188-8F97-2619099515F7}" type="presOf" srcId="{81DDAC17-3BC9-4E70-88BB-15161BD39EE2}" destId="{88197C03-98DE-4FFD-B7C5-AE39E42FDB84}" srcOrd="0" destOrd="0" presId="urn:microsoft.com/office/officeart/2005/8/layout/lProcess2"/>
    <dgm:cxn modelId="{4598A01F-6E65-4D6A-8E30-E986A5A89C8C}" srcId="{1051F353-3680-40D3-8494-387D438E498F}" destId="{A9026C32-58D9-4C73-B89A-E8CC5E6DF920}" srcOrd="0" destOrd="0" parTransId="{31F0CD22-6D23-4A14-8F36-E65998D4F867}" sibTransId="{FC475C49-A6AF-40E7-A903-8838AAAF0000}"/>
    <dgm:cxn modelId="{6209AF2A-55EE-451C-A9E1-A4EE3A9D0383}" srcId="{1051F353-3680-40D3-8494-387D438E498F}" destId="{7922A3A8-5920-4ADC-BC57-A6942CB5E52A}" srcOrd="1" destOrd="0" parTransId="{AC63C3E3-239F-47C4-8E32-B17B6B841E27}" sibTransId="{CD602833-B3DB-4533-9FD7-A454A5BCCC04}"/>
    <dgm:cxn modelId="{0364C033-B436-4BB4-83B3-1264DC50DE44}" type="presOf" srcId="{0E6ABFE9-CBDD-4162-A1C4-96990B550772}" destId="{25E8BA11-1371-41AF-824C-BD07ED656CD6}" srcOrd="0" destOrd="0" presId="urn:microsoft.com/office/officeart/2005/8/layout/lProcess2"/>
    <dgm:cxn modelId="{63BF485B-74D6-4682-84B3-10ECFB0CD127}" type="presOf" srcId="{A9026C32-58D9-4C73-B89A-E8CC5E6DF920}" destId="{041EC2AC-A238-47EC-9D59-FF593FA63D99}" srcOrd="1" destOrd="0" presId="urn:microsoft.com/office/officeart/2005/8/layout/lProcess2"/>
    <dgm:cxn modelId="{91899D65-E0EF-4B1F-BE2C-388AD835D683}" type="presOf" srcId="{1051F353-3680-40D3-8494-387D438E498F}" destId="{4F784710-1F67-4166-9F36-52AD8133735C}" srcOrd="0" destOrd="0" presId="urn:microsoft.com/office/officeart/2005/8/layout/lProcess2"/>
    <dgm:cxn modelId="{F785F468-D2C5-479E-BB96-11FFD9DCE530}" srcId="{7922A3A8-5920-4ADC-BC57-A6942CB5E52A}" destId="{0E6ABFE9-CBDD-4162-A1C4-96990B550772}" srcOrd="1" destOrd="0" parTransId="{1A402B55-1CE9-4DE4-BAA5-69FA9B0C4CA2}" sibTransId="{755B0F30-1BF2-4C05-81EF-9063B5502B65}"/>
    <dgm:cxn modelId="{5D538C6A-DDA7-44AC-AED4-2FCF6987678D}" type="presOf" srcId="{90825D9C-1558-42F0-A6FC-E210391E2BE5}" destId="{0DD86201-745A-4243-ADA4-08AB5CAD4CAC}" srcOrd="0" destOrd="0" presId="urn:microsoft.com/office/officeart/2005/8/layout/lProcess2"/>
    <dgm:cxn modelId="{0575326E-21BA-4DF6-AF69-796674BC009F}" type="presOf" srcId="{2F0ECAF6-935B-414F-9E45-7B74CF283040}" destId="{EF35E119-03CD-4127-A4D8-39161C4F6814}" srcOrd="0" destOrd="0" presId="urn:microsoft.com/office/officeart/2005/8/layout/lProcess2"/>
    <dgm:cxn modelId="{5446986F-312F-43CA-9F47-F5F7469F4E7C}" srcId="{7922A3A8-5920-4ADC-BC57-A6942CB5E52A}" destId="{C09DC935-D0E2-4A96-A77A-E6675066C0AE}" srcOrd="3" destOrd="0" parTransId="{00262743-E18B-47E1-BF28-3095FC9472CD}" sibTransId="{204F7DF5-DB7E-4DF3-AFFF-625F042BA1B5}"/>
    <dgm:cxn modelId="{AD5DA271-7A6D-4930-A7EB-D4D801BE0EB1}" srcId="{A9026C32-58D9-4C73-B89A-E8CC5E6DF920}" destId="{81DDAC17-3BC9-4E70-88BB-15161BD39EE2}" srcOrd="4" destOrd="0" parTransId="{97058EAD-B5E4-47C3-816A-3C88095E24DA}" sibTransId="{6B3DB814-4075-471B-9096-3141CD591B9B}"/>
    <dgm:cxn modelId="{A189C753-2DDA-48DA-A318-84BA9E703E71}" srcId="{A9026C32-58D9-4C73-B89A-E8CC5E6DF920}" destId="{96F71311-C778-46A0-BF4C-BF5379DCA4F6}" srcOrd="2" destOrd="0" parTransId="{F3CFEFCB-1870-4DE6-B2C2-721D54AFB370}" sibTransId="{3E9E1F78-48E8-4C55-BF3D-32505041B3E6}"/>
    <dgm:cxn modelId="{D9EC6456-87FE-47D1-94CB-BB2F22FB5685}" type="presOf" srcId="{A9026C32-58D9-4C73-B89A-E8CC5E6DF920}" destId="{92280FCD-3ABC-4EDE-8667-F2975A7F40C8}" srcOrd="0" destOrd="0" presId="urn:microsoft.com/office/officeart/2005/8/layout/lProcess2"/>
    <dgm:cxn modelId="{FD39E077-0965-42F9-AD69-52624A013EE5}" srcId="{A9026C32-58D9-4C73-B89A-E8CC5E6DF920}" destId="{9C0FCE9D-3387-475C-A365-28324CC74B12}" srcOrd="3" destOrd="0" parTransId="{CD436FDE-11CA-4E62-859B-DFD727E1F767}" sibTransId="{CBBC3E14-3ADC-4B7C-95A8-1B39E52014A3}"/>
    <dgm:cxn modelId="{EA7E897C-359C-46E6-9BC2-F61C29D8AB2D}" srcId="{A9026C32-58D9-4C73-B89A-E8CC5E6DF920}" destId="{F291BA2F-66A9-46F2-997F-1CED72DA7A87}" srcOrd="1" destOrd="0" parTransId="{99BB65EB-BAFF-45B7-A7CA-A0EAD9D2C3B6}" sibTransId="{CBBECE74-C6E3-4A86-A488-78F65FDE6B1B}"/>
    <dgm:cxn modelId="{B0D9767D-F3A4-45CE-9C0F-E0FCD374F71D}" type="presOf" srcId="{5D0DDFCA-D1ED-4343-9729-31343471FBC8}" destId="{96E627B4-8A6D-4C9C-B7C8-001F0E9C91F7}" srcOrd="0" destOrd="0" presId="urn:microsoft.com/office/officeart/2005/8/layout/lProcess2"/>
    <dgm:cxn modelId="{655958BD-C00F-4F3B-9D7C-8ADADBF2A2D7}" type="presOf" srcId="{96F71311-C778-46A0-BF4C-BF5379DCA4F6}" destId="{C932D77D-1274-4FEA-88E6-559C36868A99}" srcOrd="0" destOrd="0" presId="urn:microsoft.com/office/officeart/2005/8/layout/lProcess2"/>
    <dgm:cxn modelId="{2F4167C5-B0BE-451C-ABBA-BF6997F20400}" srcId="{7922A3A8-5920-4ADC-BC57-A6942CB5E52A}" destId="{D86040F8-9102-4C3E-B072-CB883E0BBF1D}" srcOrd="4" destOrd="0" parTransId="{801AFEA1-11AF-4675-B3FC-8F4B835AD058}" sibTransId="{7657DEE8-6D06-4390-9C23-98A9B7BCFC95}"/>
    <dgm:cxn modelId="{82372DC6-126A-4F07-A779-DB77D96E646B}" srcId="{A9026C32-58D9-4C73-B89A-E8CC5E6DF920}" destId="{5D0DDFCA-D1ED-4343-9729-31343471FBC8}" srcOrd="0" destOrd="0" parTransId="{5B42FB4B-0251-4711-9C23-434226635FB6}" sibTransId="{B77EEA5A-2974-44D6-AF50-E5783E646CDB}"/>
    <dgm:cxn modelId="{A68CB4C8-866B-4696-B798-395CF98E9DF7}" type="presOf" srcId="{7922A3A8-5920-4ADC-BC57-A6942CB5E52A}" destId="{BE35DB8E-39F9-445E-BDA3-6B99AABB5C0B}" srcOrd="0" destOrd="0" presId="urn:microsoft.com/office/officeart/2005/8/layout/lProcess2"/>
    <dgm:cxn modelId="{DA436AD3-0E8D-442D-8B92-551C7B4A8B62}" srcId="{A9026C32-58D9-4C73-B89A-E8CC5E6DF920}" destId="{2F0ECAF6-935B-414F-9E45-7B74CF283040}" srcOrd="5" destOrd="0" parTransId="{1F4B07D8-4473-44C1-A704-2F63A84F6A48}" sibTransId="{FEBDDFF4-5748-4AC1-A4C9-A7FBD8C2C74C}"/>
    <dgm:cxn modelId="{215ED3E2-69E1-4FD8-9ECC-E7D4A60AC5E9}" srcId="{7922A3A8-5920-4ADC-BC57-A6942CB5E52A}" destId="{71B3F5A4-E91C-40CE-AA00-89C6D9CB7EA6}" srcOrd="2" destOrd="0" parTransId="{5CC20A77-3F86-4D22-A5D3-71C9D056F890}" sibTransId="{64C8B91A-E544-4342-AE6C-B7815FD4E5E8}"/>
    <dgm:cxn modelId="{4346EBEE-19BE-4762-AFBD-B7AA0A1F523C}" type="presOf" srcId="{F291BA2F-66A9-46F2-997F-1CED72DA7A87}" destId="{6B7B7E23-C219-4F7A-9780-52FC86989181}" srcOrd="0" destOrd="0" presId="urn:microsoft.com/office/officeart/2005/8/layout/lProcess2"/>
    <dgm:cxn modelId="{FA91B2F1-5D74-42FF-AD78-E7561BCC4FD1}" srcId="{7922A3A8-5920-4ADC-BC57-A6942CB5E52A}" destId="{90825D9C-1558-42F0-A6FC-E210391E2BE5}" srcOrd="0" destOrd="0" parTransId="{D0AE17B8-F562-47A6-94EF-4C9623BA72C3}" sibTransId="{7268F6A5-F3AD-4C6A-95D1-515E3EB7EFF9}"/>
    <dgm:cxn modelId="{1F32BF4B-EDCA-4595-BD96-8BE81FE92B15}" type="presParOf" srcId="{4F784710-1F67-4166-9F36-52AD8133735C}" destId="{1A40CDB9-D1D4-4B3B-B5E8-91A44F736584}" srcOrd="0" destOrd="0" presId="urn:microsoft.com/office/officeart/2005/8/layout/lProcess2"/>
    <dgm:cxn modelId="{58C714DC-1B1F-453C-8A58-3E4F3A9883C0}" type="presParOf" srcId="{1A40CDB9-D1D4-4B3B-B5E8-91A44F736584}" destId="{92280FCD-3ABC-4EDE-8667-F2975A7F40C8}" srcOrd="0" destOrd="0" presId="urn:microsoft.com/office/officeart/2005/8/layout/lProcess2"/>
    <dgm:cxn modelId="{B826BADB-6C80-4854-8358-DD5D5E966038}" type="presParOf" srcId="{1A40CDB9-D1D4-4B3B-B5E8-91A44F736584}" destId="{041EC2AC-A238-47EC-9D59-FF593FA63D99}" srcOrd="1" destOrd="0" presId="urn:microsoft.com/office/officeart/2005/8/layout/lProcess2"/>
    <dgm:cxn modelId="{61A2A30E-D3D2-4B4A-84A2-C0EE0A8AC0FF}" type="presParOf" srcId="{1A40CDB9-D1D4-4B3B-B5E8-91A44F736584}" destId="{C6229D6E-8A6D-4464-A73F-6543013591B5}" srcOrd="2" destOrd="0" presId="urn:microsoft.com/office/officeart/2005/8/layout/lProcess2"/>
    <dgm:cxn modelId="{BE8E016B-F291-4E1F-ACAD-13A492A7E74F}" type="presParOf" srcId="{C6229D6E-8A6D-4464-A73F-6543013591B5}" destId="{359356B3-C5E3-4714-82CA-E745FB074105}" srcOrd="0" destOrd="0" presId="urn:microsoft.com/office/officeart/2005/8/layout/lProcess2"/>
    <dgm:cxn modelId="{DF33A43E-0B4D-486C-A057-D811033204B1}" type="presParOf" srcId="{359356B3-C5E3-4714-82CA-E745FB074105}" destId="{96E627B4-8A6D-4C9C-B7C8-001F0E9C91F7}" srcOrd="0" destOrd="0" presId="urn:microsoft.com/office/officeart/2005/8/layout/lProcess2"/>
    <dgm:cxn modelId="{BFBF1E8D-F590-454E-A756-CF7F2DEA3275}" type="presParOf" srcId="{359356B3-C5E3-4714-82CA-E745FB074105}" destId="{23580A55-E9AB-40A6-9443-D08D8ADE60BF}" srcOrd="1" destOrd="0" presId="urn:microsoft.com/office/officeart/2005/8/layout/lProcess2"/>
    <dgm:cxn modelId="{4C15E405-8168-4798-9534-5A3616110CF0}" type="presParOf" srcId="{359356B3-C5E3-4714-82CA-E745FB074105}" destId="{6B7B7E23-C219-4F7A-9780-52FC86989181}" srcOrd="2" destOrd="0" presId="urn:microsoft.com/office/officeart/2005/8/layout/lProcess2"/>
    <dgm:cxn modelId="{4B2F47EF-AC95-4093-85B1-90D32762CF92}" type="presParOf" srcId="{359356B3-C5E3-4714-82CA-E745FB074105}" destId="{8C888308-8024-43FC-863C-6886BCC32A2B}" srcOrd="3" destOrd="0" presId="urn:microsoft.com/office/officeart/2005/8/layout/lProcess2"/>
    <dgm:cxn modelId="{B4D9C67E-1B9B-411F-92C1-81CD499FB1DD}" type="presParOf" srcId="{359356B3-C5E3-4714-82CA-E745FB074105}" destId="{C932D77D-1274-4FEA-88E6-559C36868A99}" srcOrd="4" destOrd="0" presId="urn:microsoft.com/office/officeart/2005/8/layout/lProcess2"/>
    <dgm:cxn modelId="{F1F8B68F-25F6-4E1A-848E-310C7AFD101E}" type="presParOf" srcId="{359356B3-C5E3-4714-82CA-E745FB074105}" destId="{94D676E1-6768-4F53-A9F4-C2F2757C362C}" srcOrd="5" destOrd="0" presId="urn:microsoft.com/office/officeart/2005/8/layout/lProcess2"/>
    <dgm:cxn modelId="{8D867BE1-7DE4-4B27-96CF-A9507A5DFEB5}" type="presParOf" srcId="{359356B3-C5E3-4714-82CA-E745FB074105}" destId="{21C02100-1935-4671-8E27-A893FCD5A34C}" srcOrd="6" destOrd="0" presId="urn:microsoft.com/office/officeart/2005/8/layout/lProcess2"/>
    <dgm:cxn modelId="{1019A7B5-768E-4940-80A2-BCCFE9ED925B}" type="presParOf" srcId="{359356B3-C5E3-4714-82CA-E745FB074105}" destId="{BC9EBBB8-DE1E-46CB-8304-FE802D3540C4}" srcOrd="7" destOrd="0" presId="urn:microsoft.com/office/officeart/2005/8/layout/lProcess2"/>
    <dgm:cxn modelId="{5C4657ED-6F08-4BF8-A0ED-09850FAC92C0}" type="presParOf" srcId="{359356B3-C5E3-4714-82CA-E745FB074105}" destId="{88197C03-98DE-4FFD-B7C5-AE39E42FDB84}" srcOrd="8" destOrd="0" presId="urn:microsoft.com/office/officeart/2005/8/layout/lProcess2"/>
    <dgm:cxn modelId="{142AF00C-7653-4C14-81B9-B8E5EC1FF4AD}" type="presParOf" srcId="{359356B3-C5E3-4714-82CA-E745FB074105}" destId="{382292D2-95D5-435F-9C99-74C0466ACF4D}" srcOrd="9" destOrd="0" presId="urn:microsoft.com/office/officeart/2005/8/layout/lProcess2"/>
    <dgm:cxn modelId="{BACF0564-4884-41A2-896A-3E7E21997DEE}" type="presParOf" srcId="{359356B3-C5E3-4714-82CA-E745FB074105}" destId="{EF35E119-03CD-4127-A4D8-39161C4F6814}" srcOrd="10" destOrd="0" presId="urn:microsoft.com/office/officeart/2005/8/layout/lProcess2"/>
    <dgm:cxn modelId="{B26C20A6-00EB-4E06-8E99-3D0A9FFD3E45}" type="presParOf" srcId="{4F784710-1F67-4166-9F36-52AD8133735C}" destId="{70196E01-E6AA-44BF-8DCD-B2DC393524E8}" srcOrd="1" destOrd="0" presId="urn:microsoft.com/office/officeart/2005/8/layout/lProcess2"/>
    <dgm:cxn modelId="{47A8A322-F18F-456F-A11E-B45930F11867}" type="presParOf" srcId="{4F784710-1F67-4166-9F36-52AD8133735C}" destId="{4973EF59-ACBA-4DD8-967B-0910DA1E8D91}" srcOrd="2" destOrd="0" presId="urn:microsoft.com/office/officeart/2005/8/layout/lProcess2"/>
    <dgm:cxn modelId="{72779226-00CB-4D1A-9449-D61782704B9F}" type="presParOf" srcId="{4973EF59-ACBA-4DD8-967B-0910DA1E8D91}" destId="{BE35DB8E-39F9-445E-BDA3-6B99AABB5C0B}" srcOrd="0" destOrd="0" presId="urn:microsoft.com/office/officeart/2005/8/layout/lProcess2"/>
    <dgm:cxn modelId="{198711E3-4CD8-4CD9-8EBB-B77E783AB9C6}" type="presParOf" srcId="{4973EF59-ACBA-4DD8-967B-0910DA1E8D91}" destId="{18D3E513-A993-479D-8035-23FE46E097AB}" srcOrd="1" destOrd="0" presId="urn:microsoft.com/office/officeart/2005/8/layout/lProcess2"/>
    <dgm:cxn modelId="{27A43491-5AC5-422B-BF6E-CAF55497D8C3}" type="presParOf" srcId="{4973EF59-ACBA-4DD8-967B-0910DA1E8D91}" destId="{CAFFB7D4-CAC0-411F-B339-A7545B33802F}" srcOrd="2" destOrd="0" presId="urn:microsoft.com/office/officeart/2005/8/layout/lProcess2"/>
    <dgm:cxn modelId="{79805D01-E53D-4E99-9A1A-741373B8EEC0}" type="presParOf" srcId="{CAFFB7D4-CAC0-411F-B339-A7545B33802F}" destId="{5C852FB0-FF60-41E0-9694-EE227D22736B}" srcOrd="0" destOrd="0" presId="urn:microsoft.com/office/officeart/2005/8/layout/lProcess2"/>
    <dgm:cxn modelId="{D1EE1142-F16E-4FA4-83A9-99595164ED1C}" type="presParOf" srcId="{5C852FB0-FF60-41E0-9694-EE227D22736B}" destId="{0DD86201-745A-4243-ADA4-08AB5CAD4CAC}" srcOrd="0" destOrd="0" presId="urn:microsoft.com/office/officeart/2005/8/layout/lProcess2"/>
    <dgm:cxn modelId="{BDA85B5A-06B7-4358-B969-6F675978CD20}" type="presParOf" srcId="{5C852FB0-FF60-41E0-9694-EE227D22736B}" destId="{2143927D-B98D-4E0E-B660-292A596805A8}" srcOrd="1" destOrd="0" presId="urn:microsoft.com/office/officeart/2005/8/layout/lProcess2"/>
    <dgm:cxn modelId="{0D290599-B096-478A-B56A-CA005C0EEB2C}" type="presParOf" srcId="{5C852FB0-FF60-41E0-9694-EE227D22736B}" destId="{25E8BA11-1371-41AF-824C-BD07ED656CD6}" srcOrd="2" destOrd="0" presId="urn:microsoft.com/office/officeart/2005/8/layout/lProcess2"/>
    <dgm:cxn modelId="{F3FEEFE8-D9FB-43A3-80DE-E37714A35A92}" type="presParOf" srcId="{5C852FB0-FF60-41E0-9694-EE227D22736B}" destId="{A738FC89-837E-438B-92A8-9C6752A18F32}" srcOrd="3" destOrd="0" presId="urn:microsoft.com/office/officeart/2005/8/layout/lProcess2"/>
    <dgm:cxn modelId="{C1407FE1-6C60-4E47-913E-2CF5F6598172}" type="presParOf" srcId="{5C852FB0-FF60-41E0-9694-EE227D22736B}" destId="{26AD01C6-C04F-4127-A97A-42CBD95FF8D7}" srcOrd="4" destOrd="0" presId="urn:microsoft.com/office/officeart/2005/8/layout/lProcess2"/>
    <dgm:cxn modelId="{16ACCCAE-6BBF-401A-A6AA-A1A7E9F846E2}" type="presParOf" srcId="{5C852FB0-FF60-41E0-9694-EE227D22736B}" destId="{2661A0DF-9DD1-45B6-9B6C-97485F460F3B}" srcOrd="5" destOrd="0" presId="urn:microsoft.com/office/officeart/2005/8/layout/lProcess2"/>
    <dgm:cxn modelId="{56908C8C-91E0-4671-9E13-A5992E816338}" type="presParOf" srcId="{5C852FB0-FF60-41E0-9694-EE227D22736B}" destId="{4480DDB9-45DC-4788-85C5-7C30707D4D30}" srcOrd="6" destOrd="0" presId="urn:microsoft.com/office/officeart/2005/8/layout/lProcess2"/>
    <dgm:cxn modelId="{F7AE8579-40A1-45F5-9A49-1A1119E8D2FB}" type="presParOf" srcId="{5C852FB0-FF60-41E0-9694-EE227D22736B}" destId="{4D148AE9-488D-44D2-A725-6AEF0B3CCAA1}" srcOrd="7" destOrd="0" presId="urn:microsoft.com/office/officeart/2005/8/layout/lProcess2"/>
    <dgm:cxn modelId="{6283DF2D-9FCE-4AAA-83B6-DB4B64E7B818}" type="presParOf" srcId="{5C852FB0-FF60-41E0-9694-EE227D22736B}" destId="{07801204-C2EF-4C78-8175-55AC890A9D9A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31691"/>
          <a:ext cx="10754193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ชีวิตคืออะไร?</a:t>
          </a:r>
          <a:endParaRPr lang="en-US" sz="2800" kern="1200"/>
        </a:p>
      </dsp:txBody>
      <dsp:txXfrm>
        <a:off x="37581" y="69272"/>
        <a:ext cx="10679031" cy="694697"/>
      </dsp:txXfrm>
    </dsp:sp>
    <dsp:sp modelId="{CFC0574F-6313-4F00-BED3-2436796F9460}">
      <dsp:nvSpPr>
        <dsp:cNvPr id="0" name=""/>
        <dsp:cNvSpPr/>
      </dsp:nvSpPr>
      <dsp:spPr>
        <a:xfrm>
          <a:off x="0" y="801551"/>
          <a:ext cx="10754193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4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ขันธ์</a:t>
          </a:r>
          <a:r>
            <a:rPr lang="en-US" sz="2200" kern="1200"/>
            <a:t>5 : </a:t>
          </a:r>
          <a:r>
            <a:rPr lang="th-TH" sz="2200" kern="1200"/>
            <a:t>รูป เวทนา สัญญา สังขาร วิญญาณ</a:t>
          </a:r>
          <a:endParaRPr lang="en-US" sz="2200" kern="1200"/>
        </a:p>
      </dsp:txBody>
      <dsp:txXfrm>
        <a:off x="0" y="801551"/>
        <a:ext cx="10754193" cy="463680"/>
      </dsp:txXfrm>
    </dsp:sp>
    <dsp:sp modelId="{24599F55-C8C4-4EF6-B024-B0C25E707063}">
      <dsp:nvSpPr>
        <dsp:cNvPr id="0" name=""/>
        <dsp:cNvSpPr/>
      </dsp:nvSpPr>
      <dsp:spPr>
        <a:xfrm>
          <a:off x="0" y="1265231"/>
          <a:ext cx="10754193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ชีวิตเป็นอย่างไร?</a:t>
          </a:r>
          <a:endParaRPr lang="en-US" sz="2800" kern="1200"/>
        </a:p>
      </dsp:txBody>
      <dsp:txXfrm>
        <a:off x="37581" y="1302812"/>
        <a:ext cx="10679031" cy="694697"/>
      </dsp:txXfrm>
    </dsp:sp>
    <dsp:sp modelId="{96ADD173-3042-45AA-BFAE-5D857C609882}">
      <dsp:nvSpPr>
        <dsp:cNvPr id="0" name=""/>
        <dsp:cNvSpPr/>
      </dsp:nvSpPr>
      <dsp:spPr>
        <a:xfrm>
          <a:off x="0" y="2035091"/>
          <a:ext cx="10754193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4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ไตรลักษณ์ </a:t>
          </a:r>
          <a:r>
            <a:rPr lang="en-US" sz="2200" kern="1200"/>
            <a:t>: </a:t>
          </a:r>
          <a:r>
            <a:rPr lang="th-TH" sz="2200" kern="1200"/>
            <a:t>อนิจจัง ทุกขัง อนัตตา</a:t>
          </a:r>
          <a:endParaRPr lang="en-US" sz="2200" kern="1200"/>
        </a:p>
      </dsp:txBody>
      <dsp:txXfrm>
        <a:off x="0" y="2035091"/>
        <a:ext cx="10754193" cy="463680"/>
      </dsp:txXfrm>
    </dsp:sp>
    <dsp:sp modelId="{800F4BF4-DE07-4921-A14B-EB3B07EB593B}">
      <dsp:nvSpPr>
        <dsp:cNvPr id="0" name=""/>
        <dsp:cNvSpPr/>
      </dsp:nvSpPr>
      <dsp:spPr>
        <a:xfrm>
          <a:off x="0" y="2498771"/>
          <a:ext cx="10754193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ชีวิตเป็นไปอย่างไร?</a:t>
          </a:r>
          <a:endParaRPr lang="en-US" sz="2800" kern="1200"/>
        </a:p>
      </dsp:txBody>
      <dsp:txXfrm>
        <a:off x="37581" y="2536352"/>
        <a:ext cx="10679031" cy="694697"/>
      </dsp:txXfrm>
    </dsp:sp>
    <dsp:sp modelId="{F1813332-9E63-46C0-A295-369CEFCD08CD}">
      <dsp:nvSpPr>
        <dsp:cNvPr id="0" name=""/>
        <dsp:cNvSpPr/>
      </dsp:nvSpPr>
      <dsp:spPr>
        <a:xfrm>
          <a:off x="0" y="3268631"/>
          <a:ext cx="10754193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4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อิทัป</a:t>
          </a:r>
          <a:r>
            <a:rPr lang="th-TH" sz="2200" kern="1200" err="1"/>
            <a:t>ปัจจย</a:t>
          </a:r>
          <a:r>
            <a:rPr lang="th-TH" sz="2200" kern="1200"/>
            <a:t>ตา </a:t>
          </a:r>
          <a:r>
            <a:rPr lang="th-TH" sz="2200" kern="1200" err="1"/>
            <a:t>ปฎิจจ</a:t>
          </a:r>
          <a:r>
            <a:rPr lang="th-TH" sz="2200" kern="1200"/>
            <a:t>สม</a:t>
          </a:r>
          <a:r>
            <a:rPr lang="th-TH" sz="2200" kern="1200" err="1"/>
            <a:t>ุป</a:t>
          </a:r>
          <a:r>
            <a:rPr lang="th-TH" sz="2200" kern="1200"/>
            <a:t>บาท </a:t>
          </a:r>
          <a:endParaRPr lang="en-US" sz="2200" kern="1200"/>
        </a:p>
      </dsp:txBody>
      <dsp:txXfrm>
        <a:off x="0" y="3268631"/>
        <a:ext cx="10754193" cy="463680"/>
      </dsp:txXfrm>
    </dsp:sp>
    <dsp:sp modelId="{E2952E64-FFEE-458E-9FBD-857BD32145C4}">
      <dsp:nvSpPr>
        <dsp:cNvPr id="0" name=""/>
        <dsp:cNvSpPr/>
      </dsp:nvSpPr>
      <dsp:spPr>
        <a:xfrm>
          <a:off x="0" y="3732311"/>
          <a:ext cx="10754193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800" kern="1200"/>
            <a:t>ชีวิตควรเป็นอยู่อย่างไร?</a:t>
          </a:r>
        </a:p>
      </dsp:txBody>
      <dsp:txXfrm>
        <a:off x="37581" y="3769892"/>
        <a:ext cx="10679031" cy="694697"/>
      </dsp:txXfrm>
    </dsp:sp>
    <dsp:sp modelId="{8AE7491A-E3C1-4CF6-A9BA-5978046EFBEF}">
      <dsp:nvSpPr>
        <dsp:cNvPr id="0" name=""/>
        <dsp:cNvSpPr/>
      </dsp:nvSpPr>
      <dsp:spPr>
        <a:xfrm>
          <a:off x="0" y="4502170"/>
          <a:ext cx="10754193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446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สัมมาปฏิปทา อริยสัจ4--&gt;อริยมรรค8</a:t>
          </a:r>
        </a:p>
      </dsp:txBody>
      <dsp:txXfrm>
        <a:off x="0" y="4502170"/>
        <a:ext cx="10754193" cy="4636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E4F4-5A7F-4CD2-A06F-483E690E19EA}">
      <dsp:nvSpPr>
        <dsp:cNvPr id="0" name=""/>
        <dsp:cNvSpPr/>
      </dsp:nvSpPr>
      <dsp:spPr>
        <a:xfrm>
          <a:off x="0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อาหาร</a:t>
          </a:r>
          <a:endParaRPr lang="en-US" sz="6300" kern="1200" err="1"/>
        </a:p>
      </dsp:txBody>
      <dsp:txXfrm>
        <a:off x="0" y="641349"/>
        <a:ext cx="2571749" cy="1543050"/>
      </dsp:txXfrm>
    </dsp:sp>
    <dsp:sp modelId="{037A9CC5-92CA-4528-BA01-1A5D3BE12EDB}">
      <dsp:nvSpPr>
        <dsp:cNvPr id="0" name=""/>
        <dsp:cNvSpPr/>
      </dsp:nvSpPr>
      <dsp:spPr>
        <a:xfrm>
          <a:off x="2828925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อากาศ</a:t>
          </a:r>
          <a:endParaRPr lang="en-US" sz="6300" kern="1200" err="1"/>
        </a:p>
      </dsp:txBody>
      <dsp:txXfrm>
        <a:off x="2828925" y="641349"/>
        <a:ext cx="2571749" cy="1543050"/>
      </dsp:txXfrm>
    </dsp:sp>
    <dsp:sp modelId="{42864D78-D259-44B4-AA61-470E89A77056}">
      <dsp:nvSpPr>
        <dsp:cNvPr id="0" name=""/>
        <dsp:cNvSpPr/>
      </dsp:nvSpPr>
      <dsp:spPr>
        <a:xfrm>
          <a:off x="5657849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>
              <a:latin typeface="Corbel"/>
            </a:rPr>
            <a:t>อารมณ์</a:t>
          </a:r>
          <a:endParaRPr lang="en-US" sz="6300" kern="1200"/>
        </a:p>
      </dsp:txBody>
      <dsp:txXfrm>
        <a:off x="5657849" y="641349"/>
        <a:ext cx="2571749" cy="1543050"/>
      </dsp:txXfrm>
    </dsp:sp>
    <dsp:sp modelId="{64562C7A-3272-4EA2-95EC-9CB343F086BB}">
      <dsp:nvSpPr>
        <dsp:cNvPr id="0" name=""/>
        <dsp:cNvSpPr/>
      </dsp:nvSpPr>
      <dsp:spPr>
        <a:xfrm>
          <a:off x="0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>
              <a:latin typeface="Corbel"/>
            </a:rPr>
            <a:t>ออกกำลัง</a:t>
          </a:r>
          <a:endParaRPr lang="en-US" sz="6300" kern="1200"/>
        </a:p>
      </dsp:txBody>
      <dsp:txXfrm>
        <a:off x="0" y="2441575"/>
        <a:ext cx="2571749" cy="1543050"/>
      </dsp:txXfrm>
    </dsp:sp>
    <dsp:sp modelId="{6E8967D9-B822-4434-8344-E8DC2A08FD48}">
      <dsp:nvSpPr>
        <dsp:cNvPr id="0" name=""/>
        <dsp:cNvSpPr/>
      </dsp:nvSpPr>
      <dsp:spPr>
        <a:xfrm>
          <a:off x="2828925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อุจจาระ</a:t>
          </a:r>
          <a:endParaRPr lang="en-US" sz="6300" kern="1200" err="1"/>
        </a:p>
      </dsp:txBody>
      <dsp:txXfrm>
        <a:off x="2828925" y="2441575"/>
        <a:ext cx="2571749" cy="1543050"/>
      </dsp:txXfrm>
    </dsp:sp>
    <dsp:sp modelId="{A8727C22-C7B4-4827-8FB6-D14977587F02}">
      <dsp:nvSpPr>
        <dsp:cNvPr id="0" name=""/>
        <dsp:cNvSpPr/>
      </dsp:nvSpPr>
      <dsp:spPr>
        <a:xfrm>
          <a:off x="5657849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เอนหลัง</a:t>
          </a:r>
        </a:p>
      </dsp:txBody>
      <dsp:txXfrm>
        <a:off x="5657849" y="2441575"/>
        <a:ext cx="2571749" cy="15430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2FFD0-AACD-4C32-AB6C-8020F006D635}">
      <dsp:nvSpPr>
        <dsp:cNvPr id="0" name=""/>
        <dsp:cNvSpPr/>
      </dsp:nvSpPr>
      <dsp:spPr>
        <a:xfrm>
          <a:off x="2518911" y="0"/>
          <a:ext cx="1679799" cy="933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500" kern="1200"/>
            <a:t>อาหาร</a:t>
          </a:r>
          <a:endParaRPr lang="en-US" sz="3500" kern="1200"/>
        </a:p>
      </dsp:txBody>
      <dsp:txXfrm>
        <a:off x="2546244" y="27333"/>
        <a:ext cx="1625133" cy="878556"/>
      </dsp:txXfrm>
    </dsp:sp>
    <dsp:sp modelId="{9C447624-7B95-46B2-944C-1F52778AEF05}">
      <dsp:nvSpPr>
        <dsp:cNvPr id="0" name=""/>
        <dsp:cNvSpPr/>
      </dsp:nvSpPr>
      <dsp:spPr>
        <a:xfrm>
          <a:off x="4945288" y="0"/>
          <a:ext cx="1679799" cy="933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3500" kern="1200"/>
            <a:t>กิจกรรม</a:t>
          </a:r>
          <a:endParaRPr lang="en-US" sz="3500" kern="1200"/>
        </a:p>
      </dsp:txBody>
      <dsp:txXfrm>
        <a:off x="4972621" y="27333"/>
        <a:ext cx="1625133" cy="878556"/>
      </dsp:txXfrm>
    </dsp:sp>
    <dsp:sp modelId="{21651350-1FCE-4927-95E1-AECB12501095}">
      <dsp:nvSpPr>
        <dsp:cNvPr id="0" name=""/>
        <dsp:cNvSpPr/>
      </dsp:nvSpPr>
      <dsp:spPr>
        <a:xfrm>
          <a:off x="4222041" y="3966193"/>
          <a:ext cx="699916" cy="699916"/>
        </a:xfrm>
        <a:prstGeom prst="triangle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05774A8-2AA8-458F-9210-E74E32A11108}">
      <dsp:nvSpPr>
        <dsp:cNvPr id="0" name=""/>
        <dsp:cNvSpPr/>
      </dsp:nvSpPr>
      <dsp:spPr>
        <a:xfrm rot="240000">
          <a:off x="2471608" y="3666271"/>
          <a:ext cx="4200781" cy="29374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17F127-941D-460F-93DF-A0EB403F35C6}">
      <dsp:nvSpPr>
        <dsp:cNvPr id="0" name=""/>
        <dsp:cNvSpPr/>
      </dsp:nvSpPr>
      <dsp:spPr>
        <a:xfrm rot="240000">
          <a:off x="4998333" y="3137074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เดินบิณฑบาตร</a:t>
          </a:r>
          <a:endParaRPr lang="th-TH" sz="2100" kern="1200"/>
        </a:p>
      </dsp:txBody>
      <dsp:txXfrm>
        <a:off x="5026436" y="3165177"/>
        <a:ext cx="1610826" cy="519494"/>
      </dsp:txXfrm>
    </dsp:sp>
    <dsp:sp modelId="{E2958642-71C6-4B38-B677-647D7BE2DE18}">
      <dsp:nvSpPr>
        <dsp:cNvPr id="0" name=""/>
        <dsp:cNvSpPr/>
      </dsp:nvSpPr>
      <dsp:spPr>
        <a:xfrm rot="240000">
          <a:off x="5044994" y="2521148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กวาดลานวัด</a:t>
          </a:r>
          <a:endParaRPr lang="th-TH" sz="2100" kern="1200"/>
        </a:p>
      </dsp:txBody>
      <dsp:txXfrm>
        <a:off x="5073097" y="2549251"/>
        <a:ext cx="1610826" cy="519494"/>
      </dsp:txXfrm>
    </dsp:sp>
    <dsp:sp modelId="{5EF46813-D6D3-4E24-ACCC-155288CC38DB}">
      <dsp:nvSpPr>
        <dsp:cNvPr id="0" name=""/>
        <dsp:cNvSpPr/>
      </dsp:nvSpPr>
      <dsp:spPr>
        <a:xfrm rot="240000">
          <a:off x="5091655" y="1905221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เดินจงกรม</a:t>
          </a:r>
        </a:p>
      </dsp:txBody>
      <dsp:txXfrm>
        <a:off x="5119758" y="1933324"/>
        <a:ext cx="1610826" cy="519494"/>
      </dsp:txXfrm>
    </dsp:sp>
    <dsp:sp modelId="{58638F6E-51F8-4736-8A53-F494F05CBF47}">
      <dsp:nvSpPr>
        <dsp:cNvPr id="0" name=""/>
        <dsp:cNvSpPr/>
      </dsp:nvSpPr>
      <dsp:spPr>
        <a:xfrm rot="240000">
          <a:off x="5138316" y="1289294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รดน้ำต้นไม้</a:t>
          </a:r>
        </a:p>
      </dsp:txBody>
      <dsp:txXfrm>
        <a:off x="5166419" y="1317397"/>
        <a:ext cx="1610826" cy="519494"/>
      </dsp:txXfrm>
    </dsp:sp>
    <dsp:sp modelId="{A0E7A6A0-DB77-4CB1-80B0-2BAE3E98CA17}">
      <dsp:nvSpPr>
        <dsp:cNvPr id="0" name=""/>
        <dsp:cNvSpPr/>
      </dsp:nvSpPr>
      <dsp:spPr>
        <a:xfrm rot="240000">
          <a:off x="2571955" y="2969094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/>
            <a:t>ข้าวเช้า</a:t>
          </a:r>
          <a:endParaRPr lang="en-US" sz="2100" kern="1200"/>
        </a:p>
      </dsp:txBody>
      <dsp:txXfrm>
        <a:off x="2600058" y="2997197"/>
        <a:ext cx="1610826" cy="519494"/>
      </dsp:txXfrm>
    </dsp:sp>
    <dsp:sp modelId="{A92766BA-7578-44B4-AB25-811040EE531D}">
      <dsp:nvSpPr>
        <dsp:cNvPr id="0" name=""/>
        <dsp:cNvSpPr/>
      </dsp:nvSpPr>
      <dsp:spPr>
        <a:xfrm rot="240000">
          <a:off x="2618617" y="2353168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ข้าวเพล</a:t>
          </a:r>
          <a:endParaRPr lang="en-US" sz="2100" kern="1200"/>
        </a:p>
      </dsp:txBody>
      <dsp:txXfrm>
        <a:off x="2646720" y="2381271"/>
        <a:ext cx="1610826" cy="519494"/>
      </dsp:txXfrm>
    </dsp:sp>
    <dsp:sp modelId="{32E8AB2C-D829-4ADA-9B06-0152FA2D94E3}">
      <dsp:nvSpPr>
        <dsp:cNvPr id="0" name=""/>
        <dsp:cNvSpPr/>
      </dsp:nvSpPr>
      <dsp:spPr>
        <a:xfrm rot="240000">
          <a:off x="2665278" y="1737241"/>
          <a:ext cx="1667032" cy="57570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2100" kern="1200">
              <a:latin typeface="Corbel"/>
            </a:rPr>
            <a:t>ขนมหวาน</a:t>
          </a:r>
          <a:endParaRPr lang="en-US" sz="2100" kern="1200"/>
        </a:p>
      </dsp:txBody>
      <dsp:txXfrm>
        <a:off x="2693381" y="1765344"/>
        <a:ext cx="1610826" cy="519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3169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คืออะไร?</a:t>
          </a:r>
          <a:endParaRPr lang="en-US" sz="2800" kern="1200"/>
        </a:p>
      </dsp:txBody>
      <dsp:txXfrm>
        <a:off x="37581" y="69272"/>
        <a:ext cx="10440438" cy="694697"/>
      </dsp:txXfrm>
    </dsp:sp>
    <dsp:sp modelId="{CFC0574F-6313-4F00-BED3-2436796F9460}">
      <dsp:nvSpPr>
        <dsp:cNvPr id="0" name=""/>
        <dsp:cNvSpPr/>
      </dsp:nvSpPr>
      <dsp:spPr>
        <a:xfrm>
          <a:off x="0" y="80155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ขันธ์</a:t>
          </a:r>
          <a:r>
            <a:rPr lang="en-US" sz="2200" kern="1200"/>
            <a:t>5 : </a:t>
          </a:r>
          <a:r>
            <a:rPr lang="th-TH" sz="2200" kern="1200"/>
            <a:t>รูป เวทนา สัญญา สังขาร วิญญาณ 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โรคไม่ติดต่อ เกิดจากตนเอง</a:t>
          </a:r>
          <a:endParaRPr lang="en-US" sz="2200" kern="1200"/>
        </a:p>
      </dsp:txBody>
      <dsp:txXfrm>
        <a:off x="0" y="801551"/>
        <a:ext cx="10515600" cy="463680"/>
      </dsp:txXfrm>
    </dsp:sp>
    <dsp:sp modelId="{24599F55-C8C4-4EF6-B024-B0C25E707063}">
      <dsp:nvSpPr>
        <dsp:cNvPr id="0" name=""/>
        <dsp:cNvSpPr/>
      </dsp:nvSpPr>
      <dsp:spPr>
        <a:xfrm>
          <a:off x="0" y="126523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เป็นอย่างไร?</a:t>
          </a:r>
          <a:endParaRPr lang="en-US" sz="2800" kern="1200"/>
        </a:p>
      </dsp:txBody>
      <dsp:txXfrm>
        <a:off x="37581" y="1302812"/>
        <a:ext cx="10440438" cy="694697"/>
      </dsp:txXfrm>
    </dsp:sp>
    <dsp:sp modelId="{96ADD173-3042-45AA-BFAE-5D857C609882}">
      <dsp:nvSpPr>
        <dsp:cNvPr id="0" name=""/>
        <dsp:cNvSpPr/>
      </dsp:nvSpPr>
      <dsp:spPr>
        <a:xfrm>
          <a:off x="0" y="203509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ไตรลักษณ์ </a:t>
          </a:r>
          <a:r>
            <a:rPr lang="en-US" sz="2200" kern="1200"/>
            <a:t>: </a:t>
          </a:r>
          <a:r>
            <a:rPr lang="th-TH" sz="2200" kern="1200"/>
            <a:t>อนิจจัง ทุกขัง อนัตตา</a:t>
          </a:r>
          <a:r>
            <a:rPr lang="en-US" sz="2200" kern="1200"/>
            <a:t> </a:t>
          </a:r>
          <a:r>
            <a:rPr lang="en-US" sz="2200" kern="1200">
              <a:sym typeface="Wingdings" panose="05000000000000000000" pitchFamily="2" charset="2"/>
            </a:rPr>
            <a:t> </a:t>
          </a:r>
          <a:r>
            <a:rPr lang="th-TH" sz="2200" kern="1200">
              <a:sym typeface="Wingdings" panose="05000000000000000000" pitchFamily="2" charset="2"/>
            </a:rPr>
            <a:t>ความเสื่อมของร่างกาย</a:t>
          </a:r>
          <a:endParaRPr lang="en-US" sz="2200" kern="1200"/>
        </a:p>
      </dsp:txBody>
      <dsp:txXfrm>
        <a:off x="0" y="2035091"/>
        <a:ext cx="10515600" cy="463680"/>
      </dsp:txXfrm>
    </dsp:sp>
    <dsp:sp modelId="{800F4BF4-DE07-4921-A14B-EB3B07EB593B}">
      <dsp:nvSpPr>
        <dsp:cNvPr id="0" name=""/>
        <dsp:cNvSpPr/>
      </dsp:nvSpPr>
      <dsp:spPr>
        <a:xfrm>
          <a:off x="0" y="249877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เป็นไปอย่างไร?</a:t>
          </a:r>
          <a:endParaRPr lang="en-US" sz="2800" kern="1200"/>
        </a:p>
      </dsp:txBody>
      <dsp:txXfrm>
        <a:off x="37581" y="2536352"/>
        <a:ext cx="10440438" cy="694697"/>
      </dsp:txXfrm>
    </dsp:sp>
    <dsp:sp modelId="{F1813332-9E63-46C0-A295-369CEFCD08CD}">
      <dsp:nvSpPr>
        <dsp:cNvPr id="0" name=""/>
        <dsp:cNvSpPr/>
      </dsp:nvSpPr>
      <dsp:spPr>
        <a:xfrm>
          <a:off x="0" y="326863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อิทัป</a:t>
          </a:r>
          <a:r>
            <a:rPr lang="th-TH" sz="2200" kern="1200" err="1"/>
            <a:t>ปัจจย</a:t>
          </a:r>
          <a:r>
            <a:rPr lang="th-TH" sz="2200" kern="1200"/>
            <a:t>ตา </a:t>
          </a:r>
          <a:r>
            <a:rPr lang="th-TH" sz="2200" kern="1200" err="1"/>
            <a:t>ปฎิจจ</a:t>
          </a:r>
          <a:r>
            <a:rPr lang="th-TH" sz="2200" kern="1200"/>
            <a:t>สม</a:t>
          </a:r>
          <a:r>
            <a:rPr lang="th-TH" sz="2200" kern="1200" err="1"/>
            <a:t>ุป</a:t>
          </a:r>
          <a:r>
            <a:rPr lang="th-TH" sz="2200" kern="1200"/>
            <a:t>บาท 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 sz="2200" kern="1200"/>
        </a:p>
      </dsp:txBody>
      <dsp:txXfrm>
        <a:off x="0" y="3268631"/>
        <a:ext cx="10515600" cy="463680"/>
      </dsp:txXfrm>
    </dsp:sp>
    <dsp:sp modelId="{E2952E64-FFEE-458E-9FBD-857BD32145C4}">
      <dsp:nvSpPr>
        <dsp:cNvPr id="0" name=""/>
        <dsp:cNvSpPr/>
      </dsp:nvSpPr>
      <dsp:spPr>
        <a:xfrm>
          <a:off x="0" y="373231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ควรเป็นอยู่อย่างไรให้ห่างไกลจากโรค</a:t>
          </a:r>
          <a:r>
            <a:rPr lang="en-US" sz="2800" kern="1200"/>
            <a:t>NCDs</a:t>
          </a:r>
          <a:r>
            <a:rPr lang="th-TH" sz="2800" kern="1200"/>
            <a:t>? </a:t>
          </a:r>
        </a:p>
      </dsp:txBody>
      <dsp:txXfrm>
        <a:off x="37581" y="3769892"/>
        <a:ext cx="10440438" cy="694697"/>
      </dsp:txXfrm>
    </dsp:sp>
    <dsp:sp modelId="{8AE7491A-E3C1-4CF6-A9BA-5978046EFBEF}">
      <dsp:nvSpPr>
        <dsp:cNvPr id="0" name=""/>
        <dsp:cNvSpPr/>
      </dsp:nvSpPr>
      <dsp:spPr>
        <a:xfrm>
          <a:off x="0" y="4502170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สัมมาปฏิปทา อริยสัจ4--&gt;อริยมรรค8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 sz="2200" kern="1200"/>
        </a:p>
      </dsp:txBody>
      <dsp:txXfrm>
        <a:off x="0" y="4502170"/>
        <a:ext cx="10515600" cy="463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28638"/>
          <a:ext cx="10515600" cy="8058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rgbClr val="FFFF00"/>
              </a:solidFill>
            </a:rPr>
            <a:t>NCDs</a:t>
          </a:r>
          <a:r>
            <a:rPr lang="th-TH" sz="2400" b="1" kern="1200">
              <a:solidFill>
                <a:srgbClr val="FFFF00"/>
              </a:solidFill>
            </a:rPr>
            <a:t>คืออะไร?</a:t>
          </a:r>
          <a:endParaRPr lang="en-US" sz="2400" b="1" kern="1200">
            <a:solidFill>
              <a:srgbClr val="FFFF00"/>
            </a:solidFill>
          </a:endParaRPr>
        </a:p>
      </dsp:txBody>
      <dsp:txXfrm>
        <a:off x="39338" y="67976"/>
        <a:ext cx="10436924" cy="727161"/>
      </dsp:txXfrm>
    </dsp:sp>
    <dsp:sp modelId="{CFC0574F-6313-4F00-BED3-2436796F9460}">
      <dsp:nvSpPr>
        <dsp:cNvPr id="0" name=""/>
        <dsp:cNvSpPr/>
      </dsp:nvSpPr>
      <dsp:spPr>
        <a:xfrm>
          <a:off x="0" y="834476"/>
          <a:ext cx="10515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300" kern="1200"/>
            <a:t>ขันธ์</a:t>
          </a:r>
          <a:r>
            <a:rPr lang="en-US" sz="2300" kern="1200"/>
            <a:t>5 : </a:t>
          </a:r>
          <a:r>
            <a:rPr lang="th-TH" sz="2300" kern="1200"/>
            <a:t>รูป เวทนา สัญญา สังขาร วิญญาณ </a:t>
          </a:r>
          <a:r>
            <a:rPr lang="en-US" sz="2300" kern="1200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 sz="2300" kern="1200">
              <a:highlight>
                <a:srgbClr val="FFFF00"/>
              </a:highlight>
              <a:sym typeface="Wingdings" panose="05000000000000000000" pitchFamily="2" charset="2"/>
            </a:rPr>
            <a:t>โรคไม่ติดต่อ เกิดจากตนเอง</a:t>
          </a:r>
          <a:endParaRPr lang="en-US" sz="2300" kern="1200">
            <a:highlight>
              <a:srgbClr val="FFFF00"/>
            </a:highlight>
          </a:endParaRPr>
        </a:p>
      </dsp:txBody>
      <dsp:txXfrm>
        <a:off x="0" y="834476"/>
        <a:ext cx="10515600" cy="480240"/>
      </dsp:txXfrm>
    </dsp:sp>
    <dsp:sp modelId="{24599F55-C8C4-4EF6-B024-B0C25E707063}">
      <dsp:nvSpPr>
        <dsp:cNvPr id="0" name=""/>
        <dsp:cNvSpPr/>
      </dsp:nvSpPr>
      <dsp:spPr>
        <a:xfrm>
          <a:off x="0" y="1314715"/>
          <a:ext cx="10515600" cy="8058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NCDs</a:t>
          </a:r>
          <a:r>
            <a:rPr lang="th-TH" sz="2900" kern="1200"/>
            <a:t>เป็นอย่างไร?</a:t>
          </a:r>
          <a:endParaRPr lang="en-US" sz="2900" kern="1200"/>
        </a:p>
      </dsp:txBody>
      <dsp:txXfrm>
        <a:off x="39338" y="1354053"/>
        <a:ext cx="10436924" cy="727161"/>
      </dsp:txXfrm>
    </dsp:sp>
    <dsp:sp modelId="{96ADD173-3042-45AA-BFAE-5D857C609882}">
      <dsp:nvSpPr>
        <dsp:cNvPr id="0" name=""/>
        <dsp:cNvSpPr/>
      </dsp:nvSpPr>
      <dsp:spPr>
        <a:xfrm>
          <a:off x="0" y="2120553"/>
          <a:ext cx="10515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300" kern="1200"/>
            <a:t>ไตรลักษณ์ </a:t>
          </a:r>
          <a:r>
            <a:rPr lang="en-US" sz="2300" kern="1200"/>
            <a:t>: </a:t>
          </a:r>
          <a:r>
            <a:rPr lang="th-TH" sz="2300" kern="1200"/>
            <a:t>อนิจจัง ทุกขัง อนัตตา</a:t>
          </a:r>
          <a:r>
            <a:rPr lang="en-US" sz="2300" kern="1200"/>
            <a:t> </a:t>
          </a:r>
          <a:r>
            <a:rPr lang="en-US" sz="2300" kern="1200">
              <a:sym typeface="Wingdings" panose="05000000000000000000" pitchFamily="2" charset="2"/>
            </a:rPr>
            <a:t> </a:t>
          </a:r>
          <a:r>
            <a:rPr lang="th-TH" sz="2300" kern="1200">
              <a:sym typeface="Wingdings" panose="05000000000000000000" pitchFamily="2" charset="2"/>
            </a:rPr>
            <a:t>ความเสื่อมของร่างกาย</a:t>
          </a:r>
          <a:endParaRPr lang="en-US" sz="2300" kern="1200"/>
        </a:p>
      </dsp:txBody>
      <dsp:txXfrm>
        <a:off x="0" y="2120553"/>
        <a:ext cx="10515600" cy="480240"/>
      </dsp:txXfrm>
    </dsp:sp>
    <dsp:sp modelId="{800F4BF4-DE07-4921-A14B-EB3B07EB593B}">
      <dsp:nvSpPr>
        <dsp:cNvPr id="0" name=""/>
        <dsp:cNvSpPr/>
      </dsp:nvSpPr>
      <dsp:spPr>
        <a:xfrm>
          <a:off x="0" y="2600793"/>
          <a:ext cx="10515600" cy="8058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NCDs</a:t>
          </a:r>
          <a:r>
            <a:rPr lang="th-TH" sz="2900" kern="1200"/>
            <a:t>เป็นไปอย่างไร?</a:t>
          </a:r>
          <a:endParaRPr lang="en-US" sz="2900" kern="1200"/>
        </a:p>
      </dsp:txBody>
      <dsp:txXfrm>
        <a:off x="39338" y="2640131"/>
        <a:ext cx="10436924" cy="727161"/>
      </dsp:txXfrm>
    </dsp:sp>
    <dsp:sp modelId="{F1813332-9E63-46C0-A295-369CEFCD08CD}">
      <dsp:nvSpPr>
        <dsp:cNvPr id="0" name=""/>
        <dsp:cNvSpPr/>
      </dsp:nvSpPr>
      <dsp:spPr>
        <a:xfrm>
          <a:off x="0" y="3406631"/>
          <a:ext cx="10515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300" kern="1200"/>
            <a:t>อิทัป</a:t>
          </a:r>
          <a:r>
            <a:rPr lang="th-TH" sz="2300" kern="1200" err="1"/>
            <a:t>ปัจจย</a:t>
          </a:r>
          <a:r>
            <a:rPr lang="th-TH" sz="2300" kern="1200"/>
            <a:t>ตา </a:t>
          </a:r>
          <a:r>
            <a:rPr lang="th-TH" sz="2300" kern="1200" err="1"/>
            <a:t>ปฎิจจ</a:t>
          </a:r>
          <a:r>
            <a:rPr lang="th-TH" sz="2300" kern="1200"/>
            <a:t>สม</a:t>
          </a:r>
          <a:r>
            <a:rPr lang="th-TH" sz="2300" kern="1200" err="1"/>
            <a:t>ุป</a:t>
          </a:r>
          <a:r>
            <a:rPr lang="th-TH" sz="2300" kern="1200"/>
            <a:t>บาท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th-TH" sz="2300" kern="1200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 sz="2300" kern="1200"/>
        </a:p>
      </dsp:txBody>
      <dsp:txXfrm>
        <a:off x="0" y="3406631"/>
        <a:ext cx="10515600" cy="480240"/>
      </dsp:txXfrm>
    </dsp:sp>
    <dsp:sp modelId="{E2952E64-FFEE-458E-9FBD-857BD32145C4}">
      <dsp:nvSpPr>
        <dsp:cNvPr id="0" name=""/>
        <dsp:cNvSpPr/>
      </dsp:nvSpPr>
      <dsp:spPr>
        <a:xfrm>
          <a:off x="0" y="3886871"/>
          <a:ext cx="10515600" cy="8058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NCDs</a:t>
          </a:r>
          <a:r>
            <a:rPr lang="th-TH" sz="2900" kern="1200"/>
            <a:t>ควรเป็นอยู่อย่างไรให้ห่างไกลจากโรค</a:t>
          </a:r>
          <a:r>
            <a:rPr lang="en-US" sz="2900" kern="1200"/>
            <a:t>NCDs</a:t>
          </a:r>
          <a:r>
            <a:rPr lang="th-TH" sz="2900" kern="1200"/>
            <a:t>? </a:t>
          </a:r>
        </a:p>
      </dsp:txBody>
      <dsp:txXfrm>
        <a:off x="39338" y="3926209"/>
        <a:ext cx="10436924" cy="727161"/>
      </dsp:txXfrm>
    </dsp:sp>
    <dsp:sp modelId="{8AE7491A-E3C1-4CF6-A9BA-5978046EFBEF}">
      <dsp:nvSpPr>
        <dsp:cNvPr id="0" name=""/>
        <dsp:cNvSpPr/>
      </dsp:nvSpPr>
      <dsp:spPr>
        <a:xfrm>
          <a:off x="0" y="4692708"/>
          <a:ext cx="10515600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300" kern="1200"/>
            <a:t>สัมมาปฏิปทา อริยสัจ4--&gt;อริยมรรค8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th-TH" sz="2300" kern="1200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 sz="2300" kern="1200"/>
        </a:p>
      </dsp:txBody>
      <dsp:txXfrm>
        <a:off x="0" y="4692708"/>
        <a:ext cx="10515600" cy="4802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3169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คืออะไร?</a:t>
          </a:r>
          <a:endParaRPr lang="en-US" sz="2800" kern="1200"/>
        </a:p>
      </dsp:txBody>
      <dsp:txXfrm>
        <a:off x="37581" y="69272"/>
        <a:ext cx="10440438" cy="694697"/>
      </dsp:txXfrm>
    </dsp:sp>
    <dsp:sp modelId="{CFC0574F-6313-4F00-BED3-2436796F9460}">
      <dsp:nvSpPr>
        <dsp:cNvPr id="0" name=""/>
        <dsp:cNvSpPr/>
      </dsp:nvSpPr>
      <dsp:spPr>
        <a:xfrm>
          <a:off x="0" y="80155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ขันธ์</a:t>
          </a:r>
          <a:r>
            <a:rPr lang="en-US" sz="2200" kern="1200"/>
            <a:t>5 : </a:t>
          </a:r>
          <a:r>
            <a:rPr lang="th-TH" sz="2200" kern="1200"/>
            <a:t>รูป เวทนา สัญญา สังขาร วิญญาณ 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โรคไม่ติดต่อ เกิดจากตนเอง</a:t>
          </a:r>
          <a:endParaRPr lang="en-US" sz="2200" kern="1200"/>
        </a:p>
      </dsp:txBody>
      <dsp:txXfrm>
        <a:off x="0" y="801551"/>
        <a:ext cx="10515600" cy="463680"/>
      </dsp:txXfrm>
    </dsp:sp>
    <dsp:sp modelId="{24599F55-C8C4-4EF6-B024-B0C25E707063}">
      <dsp:nvSpPr>
        <dsp:cNvPr id="0" name=""/>
        <dsp:cNvSpPr/>
      </dsp:nvSpPr>
      <dsp:spPr>
        <a:xfrm>
          <a:off x="0" y="126523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rgbClr val="FFFF00"/>
              </a:solidFill>
            </a:rPr>
            <a:t>NCDs</a:t>
          </a:r>
          <a:r>
            <a:rPr lang="th-TH" sz="2800" b="1" kern="1200">
              <a:solidFill>
                <a:srgbClr val="FFFF00"/>
              </a:solidFill>
            </a:rPr>
            <a:t>เป็นอย่างไร?</a:t>
          </a:r>
          <a:endParaRPr lang="en-US" sz="2800" b="1" kern="1200">
            <a:solidFill>
              <a:srgbClr val="FFFF00"/>
            </a:solidFill>
          </a:endParaRPr>
        </a:p>
      </dsp:txBody>
      <dsp:txXfrm>
        <a:off x="37581" y="1302812"/>
        <a:ext cx="10440438" cy="694697"/>
      </dsp:txXfrm>
    </dsp:sp>
    <dsp:sp modelId="{96ADD173-3042-45AA-BFAE-5D857C609882}">
      <dsp:nvSpPr>
        <dsp:cNvPr id="0" name=""/>
        <dsp:cNvSpPr/>
      </dsp:nvSpPr>
      <dsp:spPr>
        <a:xfrm>
          <a:off x="0" y="203509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ไตรลักษณ์ </a:t>
          </a:r>
          <a:r>
            <a:rPr lang="en-US" sz="2200" kern="1200"/>
            <a:t>: </a:t>
          </a:r>
          <a:r>
            <a:rPr lang="th-TH" sz="2200" kern="1200"/>
            <a:t>อนิจจัง ทุกขัง อนัตต</a:t>
          </a:r>
          <a:r>
            <a:rPr lang="th-TH" sz="2200" kern="1200">
              <a:solidFill>
                <a:schemeClr val="tx1"/>
              </a:solidFill>
            </a:rPr>
            <a:t>า</a:t>
          </a:r>
          <a:r>
            <a:rPr lang="en-US" sz="2200" kern="1200">
              <a:solidFill>
                <a:schemeClr val="tx1"/>
              </a:solidFill>
            </a:rPr>
            <a:t> </a:t>
          </a:r>
          <a:r>
            <a:rPr lang="en-US" sz="2200" kern="1200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rPr>
            <a:t> </a:t>
          </a:r>
          <a:r>
            <a:rPr lang="th-TH" sz="2200" kern="1200">
              <a:solidFill>
                <a:schemeClr val="tx1"/>
              </a:solidFill>
              <a:highlight>
                <a:srgbClr val="FFFF00"/>
              </a:highlight>
              <a:sym typeface="Wingdings" panose="05000000000000000000" pitchFamily="2" charset="2"/>
            </a:rPr>
            <a:t>ความเสื่อมของร่างกาย</a:t>
          </a:r>
          <a:endParaRPr lang="en-US" sz="2200" kern="1200">
            <a:solidFill>
              <a:schemeClr val="tx1"/>
            </a:solidFill>
            <a:highlight>
              <a:srgbClr val="FFFF00"/>
            </a:highlight>
          </a:endParaRPr>
        </a:p>
      </dsp:txBody>
      <dsp:txXfrm>
        <a:off x="0" y="2035091"/>
        <a:ext cx="10515600" cy="463680"/>
      </dsp:txXfrm>
    </dsp:sp>
    <dsp:sp modelId="{800F4BF4-DE07-4921-A14B-EB3B07EB593B}">
      <dsp:nvSpPr>
        <dsp:cNvPr id="0" name=""/>
        <dsp:cNvSpPr/>
      </dsp:nvSpPr>
      <dsp:spPr>
        <a:xfrm>
          <a:off x="0" y="249877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เป็นไปอย่างไร?</a:t>
          </a:r>
          <a:endParaRPr lang="en-US" sz="2800" kern="1200"/>
        </a:p>
      </dsp:txBody>
      <dsp:txXfrm>
        <a:off x="37581" y="2536352"/>
        <a:ext cx="10440438" cy="694697"/>
      </dsp:txXfrm>
    </dsp:sp>
    <dsp:sp modelId="{F1813332-9E63-46C0-A295-369CEFCD08CD}">
      <dsp:nvSpPr>
        <dsp:cNvPr id="0" name=""/>
        <dsp:cNvSpPr/>
      </dsp:nvSpPr>
      <dsp:spPr>
        <a:xfrm>
          <a:off x="0" y="3268631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อิทัป</a:t>
          </a:r>
          <a:r>
            <a:rPr lang="th-TH" sz="2200" kern="1200" err="1"/>
            <a:t>ปัจจย</a:t>
          </a:r>
          <a:r>
            <a:rPr lang="th-TH" sz="2200" kern="1200"/>
            <a:t>ตา </a:t>
          </a:r>
          <a:r>
            <a:rPr lang="th-TH" sz="2200" kern="1200" err="1"/>
            <a:t>ปฎิจจ</a:t>
          </a:r>
          <a:r>
            <a:rPr lang="th-TH" sz="2200" kern="1200"/>
            <a:t>สม</a:t>
          </a:r>
          <a:r>
            <a:rPr lang="th-TH" sz="2200" kern="1200" err="1"/>
            <a:t>ุป</a:t>
          </a:r>
          <a:r>
            <a:rPr lang="th-TH" sz="2200" kern="1200"/>
            <a:t>บาท 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 sz="2200" kern="1200"/>
        </a:p>
      </dsp:txBody>
      <dsp:txXfrm>
        <a:off x="0" y="3268631"/>
        <a:ext cx="10515600" cy="463680"/>
      </dsp:txXfrm>
    </dsp:sp>
    <dsp:sp modelId="{E2952E64-FFEE-458E-9FBD-857BD32145C4}">
      <dsp:nvSpPr>
        <dsp:cNvPr id="0" name=""/>
        <dsp:cNvSpPr/>
      </dsp:nvSpPr>
      <dsp:spPr>
        <a:xfrm>
          <a:off x="0" y="3732311"/>
          <a:ext cx="10515600" cy="7698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NCDs</a:t>
          </a:r>
          <a:r>
            <a:rPr lang="th-TH" sz="2800" kern="1200"/>
            <a:t>ควรเป็นอยู่อย่างไรให้ห่างไกลจากโรค</a:t>
          </a:r>
          <a:r>
            <a:rPr lang="en-US" sz="2800" kern="1200"/>
            <a:t>NCDs</a:t>
          </a:r>
          <a:r>
            <a:rPr lang="th-TH" sz="2800" kern="1200"/>
            <a:t>? </a:t>
          </a:r>
        </a:p>
      </dsp:txBody>
      <dsp:txXfrm>
        <a:off x="37581" y="3769892"/>
        <a:ext cx="10440438" cy="694697"/>
      </dsp:txXfrm>
    </dsp:sp>
    <dsp:sp modelId="{8AE7491A-E3C1-4CF6-A9BA-5978046EFBEF}">
      <dsp:nvSpPr>
        <dsp:cNvPr id="0" name=""/>
        <dsp:cNvSpPr/>
      </dsp:nvSpPr>
      <dsp:spPr>
        <a:xfrm>
          <a:off x="0" y="4502170"/>
          <a:ext cx="105156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200" kern="1200"/>
            <a:t>สัมมาปฏิปทา อริยสัจ4--&gt;อริยมรรค8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th-TH" sz="2200" kern="1200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 sz="2200" kern="1200"/>
        </a:p>
      </dsp:txBody>
      <dsp:txXfrm>
        <a:off x="0" y="4502170"/>
        <a:ext cx="10515600" cy="4636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58773"/>
          <a:ext cx="10515600" cy="7423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NCDs</a:t>
          </a:r>
          <a:r>
            <a:rPr lang="th-TH" sz="2700" kern="1200"/>
            <a:t>คืออะไร?</a:t>
          </a:r>
          <a:endParaRPr lang="en-US" sz="2700" kern="1200"/>
        </a:p>
      </dsp:txBody>
      <dsp:txXfrm>
        <a:off x="36239" y="95012"/>
        <a:ext cx="10443122" cy="669887"/>
      </dsp:txXfrm>
    </dsp:sp>
    <dsp:sp modelId="{CFC0574F-6313-4F00-BED3-2436796F9460}">
      <dsp:nvSpPr>
        <dsp:cNvPr id="0" name=""/>
        <dsp:cNvSpPr/>
      </dsp:nvSpPr>
      <dsp:spPr>
        <a:xfrm>
          <a:off x="0" y="801138"/>
          <a:ext cx="105156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100" kern="1200"/>
            <a:t>ขันธ์</a:t>
          </a:r>
          <a:r>
            <a:rPr lang="en-US" sz="2100" kern="1200"/>
            <a:t>5 : </a:t>
          </a:r>
          <a:r>
            <a:rPr lang="th-TH" sz="2100" kern="1200"/>
            <a:t>รูป เวทนา สัญญา สังขาร วิญญาณ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th-TH" sz="2100" kern="1200">
              <a:sym typeface="Wingdings" panose="05000000000000000000" pitchFamily="2" charset="2"/>
            </a:rPr>
            <a:t>โรคไม่ติดต่อ เกิดจากตนเอง</a:t>
          </a:r>
          <a:endParaRPr lang="en-US" sz="2100" kern="1200"/>
        </a:p>
      </dsp:txBody>
      <dsp:txXfrm>
        <a:off x="0" y="801138"/>
        <a:ext cx="10515600" cy="447120"/>
      </dsp:txXfrm>
    </dsp:sp>
    <dsp:sp modelId="{24599F55-C8C4-4EF6-B024-B0C25E707063}">
      <dsp:nvSpPr>
        <dsp:cNvPr id="0" name=""/>
        <dsp:cNvSpPr/>
      </dsp:nvSpPr>
      <dsp:spPr>
        <a:xfrm>
          <a:off x="0" y="1248258"/>
          <a:ext cx="10515600" cy="7423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NCDs</a:t>
          </a:r>
          <a:r>
            <a:rPr lang="th-TH" sz="2700" kern="1200"/>
            <a:t>เป็นอย่างไร?</a:t>
          </a:r>
          <a:endParaRPr lang="en-US" sz="2700" kern="1200"/>
        </a:p>
      </dsp:txBody>
      <dsp:txXfrm>
        <a:off x="36239" y="1284497"/>
        <a:ext cx="10443122" cy="669887"/>
      </dsp:txXfrm>
    </dsp:sp>
    <dsp:sp modelId="{96ADD173-3042-45AA-BFAE-5D857C609882}">
      <dsp:nvSpPr>
        <dsp:cNvPr id="0" name=""/>
        <dsp:cNvSpPr/>
      </dsp:nvSpPr>
      <dsp:spPr>
        <a:xfrm>
          <a:off x="0" y="1990623"/>
          <a:ext cx="105156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100" kern="1200"/>
            <a:t>ไตรลักษณ์ </a:t>
          </a:r>
          <a:r>
            <a:rPr lang="en-US" sz="2100" kern="1200"/>
            <a:t>: </a:t>
          </a:r>
          <a:r>
            <a:rPr lang="th-TH" sz="2100" kern="1200"/>
            <a:t>อนิจจัง ทุกขัง อนัตตา</a:t>
          </a:r>
          <a:r>
            <a:rPr lang="en-US" sz="2100" kern="1200"/>
            <a:t> </a:t>
          </a:r>
          <a:r>
            <a:rPr lang="en-US" sz="2100" kern="1200">
              <a:sym typeface="Wingdings" panose="05000000000000000000" pitchFamily="2" charset="2"/>
            </a:rPr>
            <a:t> </a:t>
          </a:r>
          <a:r>
            <a:rPr lang="th-TH" sz="2100" kern="1200">
              <a:sym typeface="Wingdings" panose="05000000000000000000" pitchFamily="2" charset="2"/>
            </a:rPr>
            <a:t>ความเสื่อมของร่างกาย</a:t>
          </a:r>
          <a:endParaRPr lang="en-US" sz="2100" kern="1200"/>
        </a:p>
      </dsp:txBody>
      <dsp:txXfrm>
        <a:off x="0" y="1990623"/>
        <a:ext cx="10515600" cy="447120"/>
      </dsp:txXfrm>
    </dsp:sp>
    <dsp:sp modelId="{800F4BF4-DE07-4921-A14B-EB3B07EB593B}">
      <dsp:nvSpPr>
        <dsp:cNvPr id="0" name=""/>
        <dsp:cNvSpPr/>
      </dsp:nvSpPr>
      <dsp:spPr>
        <a:xfrm>
          <a:off x="0" y="2437743"/>
          <a:ext cx="10515600" cy="7423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>
              <a:solidFill>
                <a:srgbClr val="FFFF00"/>
              </a:solidFill>
            </a:rPr>
            <a:t>NCDs</a:t>
          </a:r>
          <a:r>
            <a:rPr lang="th-TH" sz="2700" b="1" kern="1200">
              <a:solidFill>
                <a:srgbClr val="FFFF00"/>
              </a:solidFill>
            </a:rPr>
            <a:t>เป็นไปอย่างไร?</a:t>
          </a:r>
          <a:endParaRPr lang="en-US" sz="2700" b="1" kern="1200">
            <a:solidFill>
              <a:srgbClr val="FFFF00"/>
            </a:solidFill>
          </a:endParaRPr>
        </a:p>
      </dsp:txBody>
      <dsp:txXfrm>
        <a:off x="36239" y="2473982"/>
        <a:ext cx="10443122" cy="669887"/>
      </dsp:txXfrm>
    </dsp:sp>
    <dsp:sp modelId="{F1813332-9E63-46C0-A295-369CEFCD08CD}">
      <dsp:nvSpPr>
        <dsp:cNvPr id="0" name=""/>
        <dsp:cNvSpPr/>
      </dsp:nvSpPr>
      <dsp:spPr>
        <a:xfrm>
          <a:off x="0" y="3180108"/>
          <a:ext cx="105156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100" kern="1200"/>
            <a:t>อิทัป</a:t>
          </a:r>
          <a:r>
            <a:rPr lang="th-TH" sz="2100" kern="1200" err="1"/>
            <a:t>ปัจจย</a:t>
          </a:r>
          <a:r>
            <a:rPr lang="th-TH" sz="2100" kern="1200"/>
            <a:t>ตา </a:t>
          </a:r>
          <a:r>
            <a:rPr lang="th-TH" sz="2100" kern="1200" err="1"/>
            <a:t>ปฎิจจ</a:t>
          </a:r>
          <a:r>
            <a:rPr lang="th-TH" sz="2100" kern="1200"/>
            <a:t>สม</a:t>
          </a:r>
          <a:r>
            <a:rPr lang="th-TH" sz="2100" kern="1200" err="1"/>
            <a:t>ุป</a:t>
          </a:r>
          <a:r>
            <a:rPr lang="th-TH" sz="2100" kern="1200"/>
            <a:t>บาท </a:t>
          </a:r>
          <a:r>
            <a:rPr lang="en-US" sz="2100" kern="1200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 sz="2100" kern="1200">
              <a:highlight>
                <a:srgbClr val="FFFF00"/>
              </a:highlight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 sz="2100" kern="1200">
            <a:highlight>
              <a:srgbClr val="FFFF00"/>
            </a:highlight>
          </a:endParaRPr>
        </a:p>
      </dsp:txBody>
      <dsp:txXfrm>
        <a:off x="0" y="3180108"/>
        <a:ext cx="10515600" cy="447120"/>
      </dsp:txXfrm>
    </dsp:sp>
    <dsp:sp modelId="{E2952E64-FFEE-458E-9FBD-857BD32145C4}">
      <dsp:nvSpPr>
        <dsp:cNvPr id="0" name=""/>
        <dsp:cNvSpPr/>
      </dsp:nvSpPr>
      <dsp:spPr>
        <a:xfrm>
          <a:off x="0" y="3627228"/>
          <a:ext cx="10515600" cy="7423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NCDs</a:t>
          </a:r>
          <a:r>
            <a:rPr lang="th-TH" sz="2700" kern="1200"/>
            <a:t>ควรเป็นอยู่อย่างไรให้ห่างไกลจากโรค</a:t>
          </a:r>
          <a:r>
            <a:rPr lang="en-US" sz="2700" kern="1200"/>
            <a:t>NCDs</a:t>
          </a:r>
          <a:r>
            <a:rPr lang="th-TH" sz="2700" kern="1200"/>
            <a:t>? </a:t>
          </a:r>
        </a:p>
      </dsp:txBody>
      <dsp:txXfrm>
        <a:off x="36239" y="3663467"/>
        <a:ext cx="10443122" cy="669887"/>
      </dsp:txXfrm>
    </dsp:sp>
    <dsp:sp modelId="{8AE7491A-E3C1-4CF6-A9BA-5978046EFBEF}">
      <dsp:nvSpPr>
        <dsp:cNvPr id="0" name=""/>
        <dsp:cNvSpPr/>
      </dsp:nvSpPr>
      <dsp:spPr>
        <a:xfrm>
          <a:off x="0" y="4369593"/>
          <a:ext cx="10515600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100" kern="1200"/>
            <a:t>สัมมาปฏิปทา อริยสัจ4--&gt;อริยมรรค8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th-TH" sz="2100" kern="1200"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 sz="2100" kern="1200"/>
        </a:p>
      </dsp:txBody>
      <dsp:txXfrm>
        <a:off x="0" y="4369593"/>
        <a:ext cx="10515600" cy="447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9D796-BA63-48F7-B458-689287B36132}">
      <dsp:nvSpPr>
        <dsp:cNvPr id="0" name=""/>
        <dsp:cNvSpPr/>
      </dsp:nvSpPr>
      <dsp:spPr>
        <a:xfrm>
          <a:off x="3963854" y="-21717"/>
          <a:ext cx="2109974" cy="2109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กรรมเก่า</a:t>
          </a:r>
          <a:endParaRPr lang="en-US" sz="3800" kern="1200"/>
        </a:p>
      </dsp:txBody>
      <dsp:txXfrm>
        <a:off x="4272853" y="287282"/>
        <a:ext cx="1491976" cy="1491976"/>
      </dsp:txXfrm>
    </dsp:sp>
    <dsp:sp modelId="{BA3051DE-6A49-4087-A355-6A39AF4F75C0}">
      <dsp:nvSpPr>
        <dsp:cNvPr id="0" name=""/>
        <dsp:cNvSpPr/>
      </dsp:nvSpPr>
      <dsp:spPr>
        <a:xfrm rot="3600000">
          <a:off x="5522596" y="2034011"/>
          <a:ext cx="559188" cy="712116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5564535" y="2103794"/>
        <a:ext cx="391432" cy="427270"/>
      </dsp:txXfrm>
    </dsp:sp>
    <dsp:sp modelId="{95C6C5F8-455C-4945-89FA-B725FEE33F00}">
      <dsp:nvSpPr>
        <dsp:cNvPr id="0" name=""/>
        <dsp:cNvSpPr/>
      </dsp:nvSpPr>
      <dsp:spPr>
        <a:xfrm>
          <a:off x="5546377" y="2719292"/>
          <a:ext cx="2109974" cy="2109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พฤติกรรมในปัจจุบัน</a:t>
          </a:r>
          <a:endParaRPr lang="en-US" sz="3800" kern="1200"/>
        </a:p>
      </dsp:txBody>
      <dsp:txXfrm>
        <a:off x="5855376" y="3028291"/>
        <a:ext cx="1491976" cy="1491976"/>
      </dsp:txXfrm>
    </dsp:sp>
    <dsp:sp modelId="{A407C522-D3F1-40D6-AC83-7ACD66D19CCA}">
      <dsp:nvSpPr>
        <dsp:cNvPr id="0" name=""/>
        <dsp:cNvSpPr/>
      </dsp:nvSpPr>
      <dsp:spPr>
        <a:xfrm rot="10800000">
          <a:off x="5042876" y="3418222"/>
          <a:ext cx="598066" cy="712116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5222296" y="3560645"/>
        <a:ext cx="418646" cy="427270"/>
      </dsp:txXfrm>
    </dsp:sp>
    <dsp:sp modelId="{0B63FDC4-0452-4808-8A05-E6A0E8A0C0DD}">
      <dsp:nvSpPr>
        <dsp:cNvPr id="0" name=""/>
        <dsp:cNvSpPr/>
      </dsp:nvSpPr>
      <dsp:spPr>
        <a:xfrm>
          <a:off x="1747843" y="2675394"/>
          <a:ext cx="3376950" cy="21977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ptos Display" panose="02110004020202020204"/>
            </a:rPr>
            <a:t>ชีวิตในอนาคต</a:t>
          </a:r>
          <a:endParaRPr lang="en-US" sz="3800" kern="1200"/>
        </a:p>
      </dsp:txBody>
      <dsp:txXfrm>
        <a:off x="2242386" y="2997250"/>
        <a:ext cx="2387864" cy="1554058"/>
      </dsp:txXfrm>
    </dsp:sp>
    <dsp:sp modelId="{AF26D277-E225-468B-85A7-4C1F96327899}">
      <dsp:nvSpPr>
        <dsp:cNvPr id="0" name=""/>
        <dsp:cNvSpPr/>
      </dsp:nvSpPr>
      <dsp:spPr>
        <a:xfrm rot="18000000">
          <a:off x="4009467" y="2002187"/>
          <a:ext cx="488797" cy="712116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046127" y="2208107"/>
        <a:ext cx="342158" cy="4272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3493FD-67C9-4F28-93CB-1721451CD1D0}">
      <dsp:nvSpPr>
        <dsp:cNvPr id="0" name=""/>
        <dsp:cNvSpPr/>
      </dsp:nvSpPr>
      <dsp:spPr>
        <a:xfrm>
          <a:off x="0" y="42764"/>
          <a:ext cx="10515600" cy="7148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NCDs</a:t>
          </a:r>
          <a:r>
            <a:rPr lang="th-TH" sz="2600" kern="1200"/>
            <a:t>คืออะไร?</a:t>
          </a:r>
          <a:endParaRPr lang="en-US" sz="2600" kern="1200"/>
        </a:p>
      </dsp:txBody>
      <dsp:txXfrm>
        <a:off x="34897" y="77661"/>
        <a:ext cx="10445806" cy="645076"/>
      </dsp:txXfrm>
    </dsp:sp>
    <dsp:sp modelId="{CFC0574F-6313-4F00-BED3-2436796F9460}">
      <dsp:nvSpPr>
        <dsp:cNvPr id="0" name=""/>
        <dsp:cNvSpPr/>
      </dsp:nvSpPr>
      <dsp:spPr>
        <a:xfrm>
          <a:off x="0" y="757635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/>
            <a:t>ขันธ์</a:t>
          </a:r>
          <a:r>
            <a:rPr lang="en-US" sz="2000" kern="1200"/>
            <a:t>5 : </a:t>
          </a:r>
          <a:r>
            <a:rPr lang="th-TH" sz="2000" kern="1200"/>
            <a:t>รูป เวทนา สัญญา สังขาร วิญญาณ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th-TH" sz="2000" kern="1200">
              <a:sym typeface="Wingdings" panose="05000000000000000000" pitchFamily="2" charset="2"/>
            </a:rPr>
            <a:t>โรคไม่ติดต่อ เกิดจากตนเอง</a:t>
          </a:r>
          <a:endParaRPr lang="en-US" sz="2000" kern="1200"/>
        </a:p>
      </dsp:txBody>
      <dsp:txXfrm>
        <a:off x="0" y="757635"/>
        <a:ext cx="10515600" cy="430560"/>
      </dsp:txXfrm>
    </dsp:sp>
    <dsp:sp modelId="{24599F55-C8C4-4EF6-B024-B0C25E707063}">
      <dsp:nvSpPr>
        <dsp:cNvPr id="0" name=""/>
        <dsp:cNvSpPr/>
      </dsp:nvSpPr>
      <dsp:spPr>
        <a:xfrm>
          <a:off x="0" y="1188195"/>
          <a:ext cx="10515600" cy="7148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NCDs</a:t>
          </a:r>
          <a:r>
            <a:rPr lang="th-TH" sz="2600" kern="1200"/>
            <a:t>เป็นอย่างไร?</a:t>
          </a:r>
          <a:endParaRPr lang="en-US" sz="2600" kern="1200"/>
        </a:p>
      </dsp:txBody>
      <dsp:txXfrm>
        <a:off x="34897" y="1223092"/>
        <a:ext cx="10445806" cy="645076"/>
      </dsp:txXfrm>
    </dsp:sp>
    <dsp:sp modelId="{96ADD173-3042-45AA-BFAE-5D857C609882}">
      <dsp:nvSpPr>
        <dsp:cNvPr id="0" name=""/>
        <dsp:cNvSpPr/>
      </dsp:nvSpPr>
      <dsp:spPr>
        <a:xfrm>
          <a:off x="0" y="1903065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/>
            <a:t>ไตรลักษณ์ </a:t>
          </a:r>
          <a:r>
            <a:rPr lang="en-US" sz="2000" kern="1200"/>
            <a:t>: </a:t>
          </a:r>
          <a:r>
            <a:rPr lang="th-TH" sz="2000" kern="1200"/>
            <a:t>อนิจจัง ทุกขัง อนัตตา</a:t>
          </a:r>
          <a:r>
            <a:rPr lang="en-US" sz="2000" kern="1200"/>
            <a:t> </a:t>
          </a:r>
          <a:r>
            <a:rPr lang="en-US" sz="2000" kern="1200">
              <a:sym typeface="Wingdings" panose="05000000000000000000" pitchFamily="2" charset="2"/>
            </a:rPr>
            <a:t> </a:t>
          </a:r>
          <a:r>
            <a:rPr lang="th-TH" sz="2000" kern="1200">
              <a:sym typeface="Wingdings" panose="05000000000000000000" pitchFamily="2" charset="2"/>
            </a:rPr>
            <a:t>ความเสื่อมของร่างกาย</a:t>
          </a:r>
          <a:endParaRPr lang="en-US" sz="2000" kern="1200"/>
        </a:p>
      </dsp:txBody>
      <dsp:txXfrm>
        <a:off x="0" y="1903065"/>
        <a:ext cx="10515600" cy="430560"/>
      </dsp:txXfrm>
    </dsp:sp>
    <dsp:sp modelId="{800F4BF4-DE07-4921-A14B-EB3B07EB593B}">
      <dsp:nvSpPr>
        <dsp:cNvPr id="0" name=""/>
        <dsp:cNvSpPr/>
      </dsp:nvSpPr>
      <dsp:spPr>
        <a:xfrm>
          <a:off x="0" y="2333625"/>
          <a:ext cx="10515600" cy="7148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NCDs</a:t>
          </a:r>
          <a:r>
            <a:rPr lang="th-TH" sz="2600" kern="1200"/>
            <a:t>เป็นไปอย่างไร?</a:t>
          </a:r>
          <a:endParaRPr lang="en-US" sz="2600" kern="1200"/>
        </a:p>
      </dsp:txBody>
      <dsp:txXfrm>
        <a:off x="34897" y="2368522"/>
        <a:ext cx="10445806" cy="645076"/>
      </dsp:txXfrm>
    </dsp:sp>
    <dsp:sp modelId="{F1813332-9E63-46C0-A295-369CEFCD08CD}">
      <dsp:nvSpPr>
        <dsp:cNvPr id="0" name=""/>
        <dsp:cNvSpPr/>
      </dsp:nvSpPr>
      <dsp:spPr>
        <a:xfrm>
          <a:off x="0" y="3048495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/>
            <a:t>อิทัป</a:t>
          </a:r>
          <a:r>
            <a:rPr lang="th-TH" sz="2000" kern="1200" err="1"/>
            <a:t>ปัจจย</a:t>
          </a:r>
          <a:r>
            <a:rPr lang="th-TH" sz="2000" kern="1200"/>
            <a:t>ตา </a:t>
          </a:r>
          <a:r>
            <a:rPr lang="th-TH" sz="2000" kern="1200" err="1"/>
            <a:t>ปฎิจจ</a:t>
          </a:r>
          <a:r>
            <a:rPr lang="th-TH" sz="2000" kern="1200"/>
            <a:t>สม</a:t>
          </a:r>
          <a:r>
            <a:rPr lang="th-TH" sz="2000" kern="1200" err="1"/>
            <a:t>ุป</a:t>
          </a:r>
          <a:r>
            <a:rPr lang="th-TH" sz="2000" kern="1200"/>
            <a:t>บาท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th-TH" sz="2000" kern="1200">
              <a:sym typeface="Wingdings" panose="05000000000000000000" pitchFamily="2" charset="2"/>
            </a:rPr>
            <a:t>พฤติกรรมเสี่ยงทำให้เกิดโรค</a:t>
          </a:r>
          <a:endParaRPr lang="en-US" sz="2000" kern="1200"/>
        </a:p>
      </dsp:txBody>
      <dsp:txXfrm>
        <a:off x="0" y="3048495"/>
        <a:ext cx="10515600" cy="430560"/>
      </dsp:txXfrm>
    </dsp:sp>
    <dsp:sp modelId="{E2952E64-FFEE-458E-9FBD-857BD32145C4}">
      <dsp:nvSpPr>
        <dsp:cNvPr id="0" name=""/>
        <dsp:cNvSpPr/>
      </dsp:nvSpPr>
      <dsp:spPr>
        <a:xfrm>
          <a:off x="0" y="3479055"/>
          <a:ext cx="10515600" cy="7148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>
              <a:solidFill>
                <a:srgbClr val="FFFF00"/>
              </a:solidFill>
            </a:rPr>
            <a:t>NCDs</a:t>
          </a:r>
          <a:r>
            <a:rPr lang="th-TH" sz="2600" b="1" kern="1200">
              <a:solidFill>
                <a:srgbClr val="FFFF00"/>
              </a:solidFill>
            </a:rPr>
            <a:t>ควรเป็นอยู่อย่างไรให้ห่างไกลจากโรค</a:t>
          </a:r>
          <a:r>
            <a:rPr lang="en-US" sz="2600" b="1" kern="1200">
              <a:solidFill>
                <a:srgbClr val="FFFF00"/>
              </a:solidFill>
            </a:rPr>
            <a:t>NCDs</a:t>
          </a:r>
          <a:r>
            <a:rPr lang="th-TH" sz="2600" b="1" kern="1200">
              <a:solidFill>
                <a:srgbClr val="FFFF00"/>
              </a:solidFill>
            </a:rPr>
            <a:t>? </a:t>
          </a:r>
        </a:p>
      </dsp:txBody>
      <dsp:txXfrm>
        <a:off x="34897" y="3513952"/>
        <a:ext cx="10445806" cy="645076"/>
      </dsp:txXfrm>
    </dsp:sp>
    <dsp:sp modelId="{8AE7491A-E3C1-4CF6-A9BA-5978046EFBEF}">
      <dsp:nvSpPr>
        <dsp:cNvPr id="0" name=""/>
        <dsp:cNvSpPr/>
      </dsp:nvSpPr>
      <dsp:spPr>
        <a:xfrm>
          <a:off x="0" y="4193925"/>
          <a:ext cx="10515600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th-TH" sz="2000" kern="1200"/>
            <a:t>สัมมาปฏิปทา อริยสัจ4--&gt;อริยมรรค8</a:t>
          </a:r>
          <a:r>
            <a:rPr lang="en-US" sz="2000" kern="1200">
              <a:highlight>
                <a:srgbClr val="FFFF00"/>
              </a:highlight>
              <a:sym typeface="Wingdings" panose="05000000000000000000" pitchFamily="2" charset="2"/>
            </a:rPr>
            <a:t></a:t>
          </a:r>
          <a:r>
            <a:rPr lang="th-TH" sz="2000" kern="1200">
              <a:highlight>
                <a:srgbClr val="FFFF00"/>
              </a:highlight>
              <a:sym typeface="Wingdings" panose="05000000000000000000" pitchFamily="2" charset="2"/>
            </a:rPr>
            <a:t>การปฏิบัติตัวที่ถูกต้องให้ห่างไกลโรค</a:t>
          </a:r>
          <a:endParaRPr lang="th-TH" sz="2000" kern="1200">
            <a:highlight>
              <a:srgbClr val="FFFF00"/>
            </a:highlight>
          </a:endParaRPr>
        </a:p>
      </dsp:txBody>
      <dsp:txXfrm>
        <a:off x="0" y="4193925"/>
        <a:ext cx="10515600" cy="430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E4F4-5A7F-4CD2-A06F-483E690E19EA}">
      <dsp:nvSpPr>
        <dsp:cNvPr id="0" name=""/>
        <dsp:cNvSpPr/>
      </dsp:nvSpPr>
      <dsp:spPr>
        <a:xfrm>
          <a:off x="0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อาหาร</a:t>
          </a:r>
          <a:endParaRPr lang="en-US" sz="6300" kern="1200" err="1"/>
        </a:p>
      </dsp:txBody>
      <dsp:txXfrm>
        <a:off x="0" y="641349"/>
        <a:ext cx="2571749" cy="1543050"/>
      </dsp:txXfrm>
    </dsp:sp>
    <dsp:sp modelId="{037A9CC5-92CA-4528-BA01-1A5D3BE12EDB}">
      <dsp:nvSpPr>
        <dsp:cNvPr id="0" name=""/>
        <dsp:cNvSpPr/>
      </dsp:nvSpPr>
      <dsp:spPr>
        <a:xfrm>
          <a:off x="2828925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อากาศ</a:t>
          </a:r>
          <a:endParaRPr lang="en-US" sz="6300" kern="1200" err="1"/>
        </a:p>
      </dsp:txBody>
      <dsp:txXfrm>
        <a:off x="2828925" y="641349"/>
        <a:ext cx="2571749" cy="1543050"/>
      </dsp:txXfrm>
    </dsp:sp>
    <dsp:sp modelId="{42864D78-D259-44B4-AA61-470E89A77056}">
      <dsp:nvSpPr>
        <dsp:cNvPr id="0" name=""/>
        <dsp:cNvSpPr/>
      </dsp:nvSpPr>
      <dsp:spPr>
        <a:xfrm>
          <a:off x="5657849" y="641349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>
              <a:latin typeface="Corbel"/>
            </a:rPr>
            <a:t>อารมณ์</a:t>
          </a:r>
          <a:endParaRPr lang="en-US" sz="6300" kern="1200"/>
        </a:p>
      </dsp:txBody>
      <dsp:txXfrm>
        <a:off x="5657849" y="641349"/>
        <a:ext cx="2571749" cy="1543050"/>
      </dsp:txXfrm>
    </dsp:sp>
    <dsp:sp modelId="{64562C7A-3272-4EA2-95EC-9CB343F086BB}">
      <dsp:nvSpPr>
        <dsp:cNvPr id="0" name=""/>
        <dsp:cNvSpPr/>
      </dsp:nvSpPr>
      <dsp:spPr>
        <a:xfrm>
          <a:off x="0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>
              <a:latin typeface="Corbel"/>
            </a:rPr>
            <a:t>ออกกำลัง</a:t>
          </a:r>
          <a:endParaRPr lang="en-US" sz="6300" kern="1200"/>
        </a:p>
      </dsp:txBody>
      <dsp:txXfrm>
        <a:off x="0" y="2441575"/>
        <a:ext cx="2571749" cy="1543050"/>
      </dsp:txXfrm>
    </dsp:sp>
    <dsp:sp modelId="{6E8967D9-B822-4434-8344-E8DC2A08FD48}">
      <dsp:nvSpPr>
        <dsp:cNvPr id="0" name=""/>
        <dsp:cNvSpPr/>
      </dsp:nvSpPr>
      <dsp:spPr>
        <a:xfrm>
          <a:off x="2828925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อุจจาระ</a:t>
          </a:r>
          <a:endParaRPr lang="en-US" sz="6300" kern="1200" err="1"/>
        </a:p>
      </dsp:txBody>
      <dsp:txXfrm>
        <a:off x="2828925" y="2441575"/>
        <a:ext cx="2571749" cy="1543050"/>
      </dsp:txXfrm>
    </dsp:sp>
    <dsp:sp modelId="{A8727C22-C7B4-4827-8FB6-D14977587F02}">
      <dsp:nvSpPr>
        <dsp:cNvPr id="0" name=""/>
        <dsp:cNvSpPr/>
      </dsp:nvSpPr>
      <dsp:spPr>
        <a:xfrm>
          <a:off x="5657849" y="2441575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err="1">
              <a:latin typeface="Corbel"/>
            </a:rPr>
            <a:t>เอนหลัง</a:t>
          </a:r>
        </a:p>
      </dsp:txBody>
      <dsp:txXfrm>
        <a:off x="5657849" y="2441575"/>
        <a:ext cx="2571749" cy="15430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80FCD-3ABC-4EDE-8667-F2975A7F40C8}">
      <dsp:nvSpPr>
        <dsp:cNvPr id="0" name=""/>
        <dsp:cNvSpPr/>
      </dsp:nvSpPr>
      <dsp:spPr>
        <a:xfrm>
          <a:off x="4118" y="0"/>
          <a:ext cx="3962101" cy="48291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orbel"/>
            </a:rPr>
            <a:t>Intermittent fasting </a:t>
          </a:r>
          <a:endParaRPr lang="en-US" sz="3600" kern="1200"/>
        </a:p>
      </dsp:txBody>
      <dsp:txXfrm>
        <a:off x="4118" y="0"/>
        <a:ext cx="3962101" cy="1448752"/>
      </dsp:txXfrm>
    </dsp:sp>
    <dsp:sp modelId="{96E627B4-8A6D-4C9C-B7C8-001F0E9C91F7}">
      <dsp:nvSpPr>
        <dsp:cNvPr id="0" name=""/>
        <dsp:cNvSpPr/>
      </dsp:nvSpPr>
      <dsp:spPr>
        <a:xfrm>
          <a:off x="400329" y="1448988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Corbel"/>
            </a:rPr>
            <a:t>อนุมูลอิสระร่างกายลดลง</a:t>
          </a:r>
          <a:endParaRPr lang="en-US" sz="2200" kern="1200"/>
        </a:p>
      </dsp:txBody>
      <dsp:txXfrm>
        <a:off x="413909" y="1462568"/>
        <a:ext cx="3142521" cy="436480"/>
      </dsp:txXfrm>
    </dsp:sp>
    <dsp:sp modelId="{6B7B7E23-C219-4F7A-9780-52FC86989181}">
      <dsp:nvSpPr>
        <dsp:cNvPr id="0" name=""/>
        <dsp:cNvSpPr/>
      </dsp:nvSpPr>
      <dsp:spPr>
        <a:xfrm>
          <a:off x="400329" y="1983958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Corbel"/>
            </a:rPr>
            <a:t>การอักเสบลดลง</a:t>
          </a:r>
          <a:endParaRPr lang="en-US" sz="2200" kern="1200"/>
        </a:p>
      </dsp:txBody>
      <dsp:txXfrm>
        <a:off x="413909" y="1997538"/>
        <a:ext cx="3142521" cy="436480"/>
      </dsp:txXfrm>
    </dsp:sp>
    <dsp:sp modelId="{C932D77D-1274-4FEA-88E6-559C36868A99}">
      <dsp:nvSpPr>
        <dsp:cNvPr id="0" name=""/>
        <dsp:cNvSpPr/>
      </dsp:nvSpPr>
      <dsp:spPr>
        <a:xfrm>
          <a:off x="400329" y="2518928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ชะลอวัย</a:t>
          </a:r>
        </a:p>
      </dsp:txBody>
      <dsp:txXfrm>
        <a:off x="413909" y="2532508"/>
        <a:ext cx="3142521" cy="436480"/>
      </dsp:txXfrm>
    </dsp:sp>
    <dsp:sp modelId="{21C02100-1935-4671-8E27-A893FCD5A34C}">
      <dsp:nvSpPr>
        <dsp:cNvPr id="0" name=""/>
        <dsp:cNvSpPr/>
      </dsp:nvSpPr>
      <dsp:spPr>
        <a:xfrm>
          <a:off x="400329" y="3053899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ตอบสนองอินซูลินได้ดีมากขึ้น</a:t>
          </a:r>
        </a:p>
      </dsp:txBody>
      <dsp:txXfrm>
        <a:off x="413909" y="3067479"/>
        <a:ext cx="3142521" cy="436480"/>
      </dsp:txXfrm>
    </dsp:sp>
    <dsp:sp modelId="{88197C03-98DE-4FFD-B7C5-AE39E42FDB84}">
      <dsp:nvSpPr>
        <dsp:cNvPr id="0" name=""/>
        <dsp:cNvSpPr/>
      </dsp:nvSpPr>
      <dsp:spPr>
        <a:xfrm>
          <a:off x="400329" y="3588869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ลดความเสี่ยงในการเป็นคนอ้วน</a:t>
          </a:r>
        </a:p>
      </dsp:txBody>
      <dsp:txXfrm>
        <a:off x="413909" y="3602449"/>
        <a:ext cx="3142521" cy="436480"/>
      </dsp:txXfrm>
    </dsp:sp>
    <dsp:sp modelId="{EF35E119-03CD-4127-A4D8-39161C4F6814}">
      <dsp:nvSpPr>
        <dsp:cNvPr id="0" name=""/>
        <dsp:cNvSpPr/>
      </dsp:nvSpPr>
      <dsp:spPr>
        <a:xfrm>
          <a:off x="400329" y="4123839"/>
          <a:ext cx="3169681" cy="4636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Autophagy</a:t>
          </a:r>
        </a:p>
      </dsp:txBody>
      <dsp:txXfrm>
        <a:off x="413909" y="4137419"/>
        <a:ext cx="3142521" cy="436480"/>
      </dsp:txXfrm>
    </dsp:sp>
    <dsp:sp modelId="{BE35DB8E-39F9-445E-BDA3-6B99AABB5C0B}">
      <dsp:nvSpPr>
        <dsp:cNvPr id="0" name=""/>
        <dsp:cNvSpPr/>
      </dsp:nvSpPr>
      <dsp:spPr>
        <a:xfrm>
          <a:off x="4263378" y="0"/>
          <a:ext cx="3962101" cy="48291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err="1">
              <a:latin typeface="Corbel"/>
            </a:rPr>
            <a:t>พระพุทธเจ้าตรัส</a:t>
          </a:r>
          <a:r>
            <a:rPr lang="en-US" sz="3600" kern="1200">
              <a:latin typeface="Corbel"/>
            </a:rPr>
            <a:t> </a:t>
          </a:r>
          <a:r>
            <a:rPr lang="en-US" sz="3600" kern="1200" err="1">
              <a:latin typeface="Corbel"/>
            </a:rPr>
            <a:t>ข้อดีของการฉันมื้อเดียว</a:t>
          </a:r>
          <a:r>
            <a:rPr lang="en-US" sz="3600" kern="1200">
              <a:latin typeface="Corbel"/>
            </a:rPr>
            <a:t> 23/1</a:t>
          </a:r>
          <a:endParaRPr lang="en-US" sz="3600" kern="1200"/>
        </a:p>
      </dsp:txBody>
      <dsp:txXfrm>
        <a:off x="4263378" y="0"/>
        <a:ext cx="3962101" cy="1448752"/>
      </dsp:txXfrm>
    </dsp:sp>
    <dsp:sp modelId="{0DD86201-745A-4243-ADA4-08AB5CAD4CAC}">
      <dsp:nvSpPr>
        <dsp:cNvPr id="0" name=""/>
        <dsp:cNvSpPr/>
      </dsp:nvSpPr>
      <dsp:spPr>
        <a:xfrm>
          <a:off x="4659588" y="1449666"/>
          <a:ext cx="3169681" cy="5586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Corbel"/>
            </a:rPr>
            <a:t>มีความเจ็บปวดลดลง</a:t>
          </a:r>
          <a:endParaRPr lang="en-US" sz="2200" kern="1200"/>
        </a:p>
      </dsp:txBody>
      <dsp:txXfrm>
        <a:off x="4675951" y="1466029"/>
        <a:ext cx="3136955" cy="525942"/>
      </dsp:txXfrm>
    </dsp:sp>
    <dsp:sp modelId="{25E8BA11-1371-41AF-824C-BD07ED656CD6}">
      <dsp:nvSpPr>
        <dsp:cNvPr id="0" name=""/>
        <dsp:cNvSpPr/>
      </dsp:nvSpPr>
      <dsp:spPr>
        <a:xfrm>
          <a:off x="4659588" y="2094283"/>
          <a:ext cx="3169681" cy="5586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มีความลำบากลดลง</a:t>
          </a:r>
          <a:endParaRPr lang="en-US" sz="2200" kern="1200"/>
        </a:p>
      </dsp:txBody>
      <dsp:txXfrm>
        <a:off x="4675951" y="2110646"/>
        <a:ext cx="3136955" cy="525942"/>
      </dsp:txXfrm>
    </dsp:sp>
    <dsp:sp modelId="{26AD01C6-C04F-4127-A97A-42CBD95FF8D7}">
      <dsp:nvSpPr>
        <dsp:cNvPr id="0" name=""/>
        <dsp:cNvSpPr/>
      </dsp:nvSpPr>
      <dsp:spPr>
        <a:xfrm>
          <a:off x="4659588" y="2738900"/>
          <a:ext cx="3169681" cy="5586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>
              <a:latin typeface="Corbel"/>
            </a:rPr>
            <a:t>มีความเบากาย</a:t>
          </a:r>
          <a:endParaRPr lang="en-US" sz="2200" kern="1200">
            <a:latin typeface="Corbel"/>
          </a:endParaRPr>
        </a:p>
      </dsp:txBody>
      <dsp:txXfrm>
        <a:off x="4675951" y="2755263"/>
        <a:ext cx="3136955" cy="525942"/>
      </dsp:txXfrm>
    </dsp:sp>
    <dsp:sp modelId="{4480DDB9-45DC-4788-85C5-7C30707D4D30}">
      <dsp:nvSpPr>
        <dsp:cNvPr id="0" name=""/>
        <dsp:cNvSpPr/>
      </dsp:nvSpPr>
      <dsp:spPr>
        <a:xfrm>
          <a:off x="4659588" y="3383517"/>
          <a:ext cx="3169681" cy="5586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มีกำลัง</a:t>
          </a:r>
        </a:p>
      </dsp:txBody>
      <dsp:txXfrm>
        <a:off x="4675951" y="3399880"/>
        <a:ext cx="3136955" cy="525942"/>
      </dsp:txXfrm>
    </dsp:sp>
    <dsp:sp modelId="{07801204-C2EF-4C78-8175-55AC890A9D9A}">
      <dsp:nvSpPr>
        <dsp:cNvPr id="0" name=""/>
        <dsp:cNvSpPr/>
      </dsp:nvSpPr>
      <dsp:spPr>
        <a:xfrm>
          <a:off x="4659588" y="4028134"/>
          <a:ext cx="3169681" cy="5586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/>
            </a:rPr>
            <a:t>อยู่อย่างผาสุข</a:t>
          </a:r>
        </a:p>
      </dsp:txBody>
      <dsp:txXfrm>
        <a:off x="4675951" y="4044497"/>
        <a:ext cx="3136955" cy="525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448B9-13E8-443B-8498-60987E46F0D8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D0AC-F503-4D8B-A118-6BB2337A64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3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D0AC-F503-4D8B-A118-6BB2337A64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1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D0AC-F503-4D8B-A118-6BB2337A64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0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50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0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4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7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31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41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631F4-6B39-462E-A144-3461014D348F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6741D-ED11-4373-82C1-364A92AD5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4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diagramLayout" Target="../diagrams/layout6.xml"/><Relationship Id="rId12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microsoft.com/office/2007/relationships/diagramDrawing" Target="../diagrams/drawing6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6.xml"/><Relationship Id="rId1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hyperlink" Target="http://www.google.co.th/url?sa=i&amp;source=images&amp;cd=&amp;cad=rja&amp;uact=8&amp;ved=0CAgQjRw&amp;url=http://www.hartwijzer.nl/LDL-cholesterol.php&amp;ei=6z9zVJfLA8OCuwSd6IKACw&amp;psig=AFQjCNHEshi-fEubXG-jvvXM7unNCTrLQA&amp;ust=1416925547114236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5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ชื่อเรื่อง 5">
            <a:extLst>
              <a:ext uri="{FF2B5EF4-FFF2-40B4-BE49-F238E27FC236}">
                <a16:creationId xmlns:a16="http://schemas.microsoft.com/office/drawing/2014/main" id="{E929D1D8-C5B4-6458-20CD-DBA8227D3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01453"/>
            <a:ext cx="10909640" cy="1065836"/>
          </a:xfrm>
        </p:spPr>
        <p:txBody>
          <a:bodyPr anchor="ctr">
            <a:normAutofit/>
          </a:bodyPr>
          <a:lstStyle/>
          <a:p>
            <a:r>
              <a:rPr lang="th-TH" sz="6600" b="1" i="0">
                <a:effectLst/>
              </a:rPr>
              <a:t>รู้จัก </a:t>
            </a:r>
            <a:r>
              <a:rPr lang="en-US" sz="6600" b="1" i="0">
                <a:effectLst/>
              </a:rPr>
              <a:t>NCDs </a:t>
            </a:r>
            <a:r>
              <a:rPr lang="th-TH" sz="6600" b="1" i="0">
                <a:effectLst/>
              </a:rPr>
              <a:t>ภัยเงียบประจำวัดเขตเมือง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8881" y="5647503"/>
            <a:ext cx="10909643" cy="552659"/>
          </a:xfrm>
        </p:spPr>
        <p:txBody>
          <a:bodyPr anchor="ctr">
            <a:normAutofit/>
          </a:bodyPr>
          <a:lstStyle/>
          <a:p>
            <a:r>
              <a:rPr lang="th-TH" b="1" err="1"/>
              <a:t>พญ</a:t>
            </a:r>
            <a:r>
              <a:rPr lang="en-US" b="1"/>
              <a:t>.</a:t>
            </a:r>
            <a:r>
              <a:rPr lang="th-TH" b="1"/>
              <a:t>อุรารี พรวรนันท์   แพทย์ชำนาญการ โรงพยาบาลสงฆ์</a:t>
            </a:r>
            <a:endParaRPr lang="en-US" b="1"/>
          </a:p>
        </p:txBody>
      </p:sp>
      <p:pic>
        <p:nvPicPr>
          <p:cNvPr id="18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EE8D0C1F-8FE6-55E6-CDC4-C3A0F8D57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24" y="138896"/>
            <a:ext cx="1356437" cy="1356437"/>
          </a:xfrm>
          <a:prstGeom prst="rect">
            <a:avLst/>
          </a:prstGeom>
        </p:spPr>
      </p:pic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2E8F4030-CAF4-A2BB-F378-F8C63D9B662B}"/>
              </a:ext>
            </a:extLst>
          </p:cNvPr>
          <p:cNvGrpSpPr/>
          <p:nvPr/>
        </p:nvGrpSpPr>
        <p:grpSpPr>
          <a:xfrm>
            <a:off x="7100802" y="320040"/>
            <a:ext cx="3921804" cy="3895344"/>
            <a:chOff x="7717064" y="1417392"/>
            <a:chExt cx="5263218" cy="5227708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1000"/>
                      </a14:imgEffect>
                      <a14:imgEffect>
                        <a14:brightnessContrast bright="-3000" contrast="2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grpSpPr>
        <p:grpSp>
          <p:nvGrpSpPr>
            <p:cNvPr id="9" name="กลุ่ม 8">
              <a:extLst>
                <a:ext uri="{FF2B5EF4-FFF2-40B4-BE49-F238E27FC236}">
                  <a16:creationId xmlns:a16="http://schemas.microsoft.com/office/drawing/2014/main" id="{A123689C-D3F3-A261-B39D-0AE65051E47C}"/>
                </a:ext>
              </a:extLst>
            </p:cNvPr>
            <p:cNvGrpSpPr/>
            <p:nvPr/>
          </p:nvGrpSpPr>
          <p:grpSpPr>
            <a:xfrm>
              <a:off x="7840654" y="1417392"/>
              <a:ext cx="4584896" cy="5193043"/>
              <a:chOff x="7746936" y="1945765"/>
              <a:chExt cx="4584896" cy="5193043"/>
            </a:xfrm>
            <a:grpFill/>
          </p:grpSpPr>
          <p:sp>
            <p:nvSpPr>
              <p:cNvPr id="14" name="สี่เหลี่ยมผืนผ้า: มุมมน 13">
                <a:extLst>
                  <a:ext uri="{FF2B5EF4-FFF2-40B4-BE49-F238E27FC236}">
                    <a16:creationId xmlns:a16="http://schemas.microsoft.com/office/drawing/2014/main" id="{E10B6BE7-346A-D3D5-8C69-EAC59215AAD6}"/>
                  </a:ext>
                </a:extLst>
              </p:cNvPr>
              <p:cNvSpPr/>
              <p:nvPr/>
            </p:nvSpPr>
            <p:spPr>
              <a:xfrm rot="19112336">
                <a:off x="8875398" y="3183536"/>
                <a:ext cx="2752746" cy="28337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5" name="สี่เหลี่ยมผืนผ้า: มุมมน 14">
                <a:extLst>
                  <a:ext uri="{FF2B5EF4-FFF2-40B4-BE49-F238E27FC236}">
                    <a16:creationId xmlns:a16="http://schemas.microsoft.com/office/drawing/2014/main" id="{8E4212EF-5332-20ED-782D-5520089F0603}"/>
                  </a:ext>
                </a:extLst>
              </p:cNvPr>
              <p:cNvSpPr/>
              <p:nvPr/>
            </p:nvSpPr>
            <p:spPr>
              <a:xfrm rot="19112336">
                <a:off x="7746936" y="2968602"/>
                <a:ext cx="999210" cy="111731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6" name="สี่เหลี่ยมผืนผ้า: มุมมน 15">
                <a:extLst>
                  <a:ext uri="{FF2B5EF4-FFF2-40B4-BE49-F238E27FC236}">
                    <a16:creationId xmlns:a16="http://schemas.microsoft.com/office/drawing/2014/main" id="{DCFC4565-3562-8EA2-F0F0-97B7683274D5}"/>
                  </a:ext>
                </a:extLst>
              </p:cNvPr>
              <p:cNvSpPr/>
              <p:nvPr/>
            </p:nvSpPr>
            <p:spPr>
              <a:xfrm rot="19112336">
                <a:off x="8627533" y="1945765"/>
                <a:ext cx="1241383" cy="127144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17" name="สี่เหลี่ยมผืนผ้า: มุมมน 16">
                <a:extLst>
                  <a:ext uri="{FF2B5EF4-FFF2-40B4-BE49-F238E27FC236}">
                    <a16:creationId xmlns:a16="http://schemas.microsoft.com/office/drawing/2014/main" id="{F4276237-C140-A39B-73FB-C6237C8F39AD}"/>
                  </a:ext>
                </a:extLst>
              </p:cNvPr>
              <p:cNvSpPr/>
              <p:nvPr/>
            </p:nvSpPr>
            <p:spPr>
              <a:xfrm rot="19112336">
                <a:off x="10790676" y="5750783"/>
                <a:ext cx="1541156" cy="138802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sp>
          <p:nvSpPr>
            <p:cNvPr id="10" name="สี่เหลี่ยมผืนผ้า: มุมมน 9">
              <a:extLst>
                <a:ext uri="{FF2B5EF4-FFF2-40B4-BE49-F238E27FC236}">
                  <a16:creationId xmlns:a16="http://schemas.microsoft.com/office/drawing/2014/main" id="{3F7AFB53-9786-3F8D-8317-EA7E1B8CE231}"/>
                </a:ext>
              </a:extLst>
            </p:cNvPr>
            <p:cNvSpPr/>
            <p:nvPr/>
          </p:nvSpPr>
          <p:spPr>
            <a:xfrm rot="13713851">
              <a:off x="8705720" y="5586838"/>
              <a:ext cx="999210" cy="11173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สี่เหลี่ยมผืนผ้า: มุมมน 10">
              <a:extLst>
                <a:ext uri="{FF2B5EF4-FFF2-40B4-BE49-F238E27FC236}">
                  <a16:creationId xmlns:a16="http://schemas.microsoft.com/office/drawing/2014/main" id="{027FEA07-6F40-70B5-6CE6-4C37CA1A6790}"/>
                </a:ext>
              </a:extLst>
            </p:cNvPr>
            <p:cNvSpPr/>
            <p:nvPr/>
          </p:nvSpPr>
          <p:spPr>
            <a:xfrm rot="13713851">
              <a:off x="7732094" y="4513686"/>
              <a:ext cx="1241383" cy="12714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สี่เหลี่ยมผืนผ้า: มุมมน 11">
              <a:extLst>
                <a:ext uri="{FF2B5EF4-FFF2-40B4-BE49-F238E27FC236}">
                  <a16:creationId xmlns:a16="http://schemas.microsoft.com/office/drawing/2014/main" id="{75C7E025-2952-3437-7C7D-E3C31A4380DE}"/>
                </a:ext>
              </a:extLst>
            </p:cNvPr>
            <p:cNvSpPr/>
            <p:nvPr/>
          </p:nvSpPr>
          <p:spPr>
            <a:xfrm rot="13713851">
              <a:off x="11922021" y="2538522"/>
              <a:ext cx="999210" cy="111731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สี่เหลี่ยมผืนผ้า: มุมมน 12">
              <a:extLst>
                <a:ext uri="{FF2B5EF4-FFF2-40B4-BE49-F238E27FC236}">
                  <a16:creationId xmlns:a16="http://schemas.microsoft.com/office/drawing/2014/main" id="{6A00AEDD-ED02-8FC7-5BDC-24CFFF12CF92}"/>
                </a:ext>
              </a:extLst>
            </p:cNvPr>
            <p:cNvSpPr/>
            <p:nvPr/>
          </p:nvSpPr>
          <p:spPr>
            <a:xfrm rot="13713851">
              <a:off x="10948395" y="1465370"/>
              <a:ext cx="1241383" cy="12714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AA50D1-22A5-4F7D-15A5-F413F90C7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021" y="5401398"/>
            <a:ext cx="1286054" cy="1257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56A2DD-D15E-AAA6-AEDA-96DBA58E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ถนนของการดำเนินชีวิต</a:t>
            </a:r>
            <a:endParaRPr lang="en-US"/>
          </a:p>
        </p:txBody>
      </p:sp>
      <p:pic>
        <p:nvPicPr>
          <p:cNvPr id="9" name="ตัวแทนเนื้อหา 8" descr="รถยนต์ ด้วยสีเติมแบบทึบ">
            <a:extLst>
              <a:ext uri="{FF2B5EF4-FFF2-40B4-BE49-F238E27FC236}">
                <a16:creationId xmlns:a16="http://schemas.microsoft.com/office/drawing/2014/main" id="{0444A2D8-ACAA-24AF-2620-93F1CC85F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537" y="4288619"/>
            <a:ext cx="914400" cy="914400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F63B8E5-FD23-E8AE-D302-2EC75888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76"/>
          <a:stretch/>
        </p:blipFill>
        <p:spPr>
          <a:xfrm>
            <a:off x="390933" y="1583678"/>
            <a:ext cx="3777882" cy="4875880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92E613D-E5CD-61B4-7A2C-C95845C72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841" y="1634617"/>
            <a:ext cx="1219370" cy="1238423"/>
          </a:xfrm>
          <a:prstGeom prst="rect">
            <a:avLst/>
          </a:prstGeom>
        </p:spPr>
      </p:pic>
      <p:sp>
        <p:nvSpPr>
          <p:cNvPr id="5" name="AutoShape 2" descr="7 กลุ่มโรคร้ายที่คนไทยเสียชีวิตมากที่สุด">
            <a:extLst>
              <a:ext uri="{FF2B5EF4-FFF2-40B4-BE49-F238E27FC236}">
                <a16:creationId xmlns:a16="http://schemas.microsoft.com/office/drawing/2014/main" id="{DDCDC1F0-2459-4055-D122-E7A22EEA38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3A2125F-C37F-3A4B-51D4-28EAD9B6C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943" y="152400"/>
            <a:ext cx="5091487" cy="6268255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2F1CB57E-25E7-8698-218B-617347BA3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105" y="153241"/>
            <a:ext cx="7261412" cy="6444783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25F17A1-1EC3-0AF2-C7D3-C0851F723CD1}"/>
              </a:ext>
            </a:extLst>
          </p:cNvPr>
          <p:cNvSpPr txBox="1"/>
          <p:nvPr/>
        </p:nvSpPr>
        <p:spPr>
          <a:xfrm>
            <a:off x="4043083" y="6488668"/>
            <a:ext cx="8068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https://www.who.int/news-room/fact-sheets/detail/the-top-10-causes-of-death</a:t>
            </a: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E263EE1-A9CD-9FA0-C618-782C82FA281A}"/>
              </a:ext>
            </a:extLst>
          </p:cNvPr>
          <p:cNvSpPr/>
          <p:nvPr/>
        </p:nvSpPr>
        <p:spPr>
          <a:xfrm>
            <a:off x="4778189" y="1111624"/>
            <a:ext cx="5782236" cy="3558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/>
              <a:t>อันดับการตาย </a:t>
            </a:r>
            <a:r>
              <a:rPr lang="en-US" sz="4400"/>
              <a:t>3</a:t>
            </a:r>
            <a:r>
              <a:rPr lang="th-TH" sz="4400"/>
              <a:t>อันดับแรก</a:t>
            </a:r>
          </a:p>
          <a:p>
            <a:r>
              <a:rPr lang="en-US" sz="4400"/>
              <a:t>1.</a:t>
            </a:r>
            <a:r>
              <a:rPr lang="th-TH" sz="4400"/>
              <a:t>เส้นเลือดหัวใจตีบ</a:t>
            </a:r>
          </a:p>
          <a:p>
            <a:r>
              <a:rPr lang="en-US" sz="4400"/>
              <a:t>2. </a:t>
            </a:r>
            <a:r>
              <a:rPr lang="th-TH" sz="4400"/>
              <a:t>โรคเส้นเลือดสมอง </a:t>
            </a:r>
            <a:r>
              <a:rPr lang="en-US" sz="4400"/>
              <a:t>stroke</a:t>
            </a:r>
            <a:endParaRPr lang="th-TH" sz="4400"/>
          </a:p>
          <a:p>
            <a:r>
              <a:rPr lang="en-US" sz="4400"/>
              <a:t>3. </a:t>
            </a:r>
            <a:r>
              <a:rPr lang="th-TH" sz="4400"/>
              <a:t>โรคถุงลมโป่งพอง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250965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383 0.00486 L 0.02383 0.00486 C 0.02917 0.00208 0.03477 0.00046 0.03998 -0.00301 C 0.04545 -0.00695 0.0474 -0.01111 0.05092 -0.01736 C 0.05118 -0.02014 0.05157 -0.02269 0.0517 -0.02523 C 0.05235 -0.03704 0.05235 -0.04884 0.05313 -0.06065 C 0.05378 -0.06921 0.05586 -0.075 0.05756 -0.08287 C 0.05938 -0.09097 0.0586 -0.09074 0.06133 -0.09838 C 0.06237 -0.10162 0.06394 -0.1044 0.06498 -0.10764 C 0.06563 -0.10972 0.06576 -0.11227 0.06641 -0.11412 C 0.06719 -0.11667 0.06849 -0.11829 0.06941 -0.1206 C 0.07331 -0.13125 0.06758 -0.12662 0.0767 -0.14283 C 0.08099 -0.1507 0.08594 -0.15903 0.0892 -0.16783 C 0.0918 -0.17477 0.09258 -0.17801 0.09662 -0.18357 C 0.10053 -0.18912 0.10443 -0.19167 0.10912 -0.19514 C 0.11029 -0.19607 0.11146 -0.19722 0.11277 -0.19792 C 0.11498 -0.19884 0.11719 -0.19954 0.11941 -0.20046 C 0.13125 -0.20556 0.12448 -0.20347 0.13412 -0.20556 L 0.17605 -0.2044 C 0.17709 -0.2044 0.18269 -0.20232 0.18412 -0.20185 C 0.18816 -0.19699 0.20365 -0.18171 0.20691 -0.17037 C 0.20938 -0.16134 0.20795 -0.1669 0.21133 -0.15347 C 0.21198 -0.13334 0.21224 -0.1132 0.21355 -0.09329 C 0.21368 -0.08912 0.21511 -0.08542 0.21563 -0.08148 C 0.21954 -0.05556 0.21433 -0.08125 0.22006 -0.05533 C 0.22201 -0.02847 0.21889 -0.05834 0.22383 -0.03843 C 0.22487 -0.0338 0.22474 -0.02847 0.22605 -0.02408 C 0.22709 -0.02014 0.22891 -0.0169 0.23034 -0.01343 C 0.23204 -0.00996 0.2336 -0.00602 0.23555 -0.00301 C 0.23985 0.0037 0.24284 0.00555 0.24805 0.00879 C 0.24974 0.00972 0.25144 0.01065 0.25313 0.01134 C 0.25534 0.01204 0.25756 0.01227 0.25977 0.01273 C 0.27084 0.01134 0.27045 0.01412 0.27891 0.00486 C 0.28256 0.00069 0.2892 -0.00834 0.2892 -0.00834 C 0.29454 -0.02408 0.28816 -0.0081 0.29219 0.00486 C 0.29297 0.00741 0.29415 -0.00046 0.29506 -0.00301 C 0.29636 -0.00139 0.29779 1.85185E-6 0.29883 0.00208 C 0.30027 0.00486 0.3004 0.01157 0.30248 0.01134 C 0.30482 0.01088 0.30495 0.0044 0.30612 0.00092 C 0.30756 0.00254 0.30886 0.00694 0.31055 0.00602 C 0.31264 0.00509 0.31277 -0.00046 0.3142 -0.00301 C 0.31459 -0.00371 0.31524 -0.00301 0.31576 -0.00301 L 0.30691 0.00486 " pathEditMode="relative" ptsTypes="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DB56-1EE0-09CE-39FF-9BDB6005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BCF9-0AFB-4272-D23F-DCACF2357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0" name="Picture 6" descr="ผลไม้รสหวาน ดัชนีน้ำตาลต่ำ (Low glycemic index) ">
            <a:extLst>
              <a:ext uri="{FF2B5EF4-FFF2-40B4-BE49-F238E27FC236}">
                <a16:creationId xmlns:a16="http://schemas.microsoft.com/office/drawing/2014/main" id="{7998D8E6-FDFF-0F4E-B43D-03607353A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89" b="45137"/>
          <a:stretch/>
        </p:blipFill>
        <p:spPr bwMode="auto">
          <a:xfrm>
            <a:off x="619541" y="140273"/>
            <a:ext cx="10714656" cy="24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ผลไม้รสหวาน ดัชนีน้ำตาลต่ำ (Low glycemic index) ">
            <a:extLst>
              <a:ext uri="{FF2B5EF4-FFF2-40B4-BE49-F238E27FC236}">
                <a16:creationId xmlns:a16="http://schemas.microsoft.com/office/drawing/2014/main" id="{87DC7B3E-CAB5-CEAA-2D7F-C48C4F83E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82" b="24372"/>
          <a:stretch/>
        </p:blipFill>
        <p:spPr bwMode="auto">
          <a:xfrm>
            <a:off x="566068" y="3154363"/>
            <a:ext cx="10768129" cy="31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ผลไม้รสหวาน ดัชนีน้ำตาลต่ำ (Low glycemic index) ">
            <a:extLst>
              <a:ext uri="{FF2B5EF4-FFF2-40B4-BE49-F238E27FC236}">
                <a16:creationId xmlns:a16="http://schemas.microsoft.com/office/drawing/2014/main" id="{E148207D-34B7-4897-E021-E72DBED81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40" r="55126" b="7130"/>
          <a:stretch/>
        </p:blipFill>
        <p:spPr bwMode="auto">
          <a:xfrm>
            <a:off x="970067" y="1079276"/>
            <a:ext cx="4882172" cy="247337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36" name="Picture 12" descr="ผลไม้รสหวาน ดัชนีน้ำตาลต่ำ (Low glycemic index) ">
            <a:extLst>
              <a:ext uri="{FF2B5EF4-FFF2-40B4-BE49-F238E27FC236}">
                <a16:creationId xmlns:a16="http://schemas.microsoft.com/office/drawing/2014/main" id="{EBA4A5D2-D112-1A7A-6B26-D68BD4D6E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38" t="76737" r="-1" b="7292"/>
          <a:stretch/>
        </p:blipFill>
        <p:spPr bwMode="auto">
          <a:xfrm>
            <a:off x="2773038" y="2424658"/>
            <a:ext cx="8448895" cy="354903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8F182-E405-B468-7F87-4F62A7C30040}"/>
              </a:ext>
            </a:extLst>
          </p:cNvPr>
          <p:cNvSpPr txBox="1"/>
          <p:nvPr/>
        </p:nvSpPr>
        <p:spPr>
          <a:xfrm>
            <a:off x="5066674" y="6483280"/>
            <a:ext cx="712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https://chulalongkornhospital.go.th/kcmh/line/low-glycemic-index/</a:t>
            </a:r>
          </a:p>
        </p:txBody>
      </p:sp>
    </p:spTree>
    <p:extLst>
      <p:ext uri="{BB962C8B-B14F-4D97-AF65-F5344CB8AC3E}">
        <p14:creationId xmlns:p14="http://schemas.microsoft.com/office/powerpoint/2010/main" val="320263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14C1-D311-C984-29A8-49F80DA57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4FF6A-9E5A-F306-8AA4-78C762083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84E84-59D9-60E9-4FAE-94904618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18" y="230110"/>
            <a:ext cx="8589364" cy="63977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1239388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5" y="1783841"/>
            <a:ext cx="3861048" cy="38610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w Cen MT" pitchFamily="34" charset="0"/>
              </a:rPr>
              <a:t>COLA </a:t>
            </a:r>
            <a:r>
              <a:rPr lang="th-TH" sz="4800">
                <a:latin typeface="Tw Cen MT" pitchFamily="34" charset="0"/>
              </a:rPr>
              <a:t>ไม่มีน้ำตาล</a:t>
            </a:r>
            <a:endParaRPr lang="th-TH">
              <a:latin typeface="Tw Cen MT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2" y="1844825"/>
            <a:ext cx="3739083" cy="373908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846" y="1710655"/>
            <a:ext cx="5114954" cy="4572000"/>
          </a:xfrm>
        </p:spPr>
        <p:txBody>
          <a:bodyPr>
            <a:normAutofit/>
          </a:bodyPr>
          <a:lstStyle/>
          <a:p>
            <a:r>
              <a:rPr lang="en-US" sz="3200" b="1" err="1">
                <a:cs typeface="+mj-cs"/>
              </a:rPr>
              <a:t>Aspartam</a:t>
            </a:r>
            <a:r>
              <a:rPr lang="en-US" sz="3200" b="1">
                <a:cs typeface="+mj-cs"/>
              </a:rPr>
              <a:t> </a:t>
            </a:r>
            <a:r>
              <a:rPr lang="th-TH" sz="3200" b="1">
                <a:cs typeface="+mj-cs"/>
              </a:rPr>
              <a:t>แทนน้ำตาล</a:t>
            </a:r>
          </a:p>
          <a:p>
            <a:r>
              <a:rPr lang="en-US" sz="3200" b="1">
                <a:cs typeface="+mj-cs"/>
              </a:rPr>
              <a:t>Acesulfame Potassium</a:t>
            </a:r>
            <a:endParaRPr lang="th-TH" sz="3200" b="1">
              <a:cs typeface="+mj-cs"/>
            </a:endParaRPr>
          </a:p>
          <a:p>
            <a:r>
              <a:rPr lang="en-US" sz="3200" b="1">
                <a:cs typeface="+mj-cs"/>
              </a:rPr>
              <a:t>Potassium Benzoate </a:t>
            </a:r>
            <a:r>
              <a:rPr lang="th-TH" sz="3200" b="1">
                <a:cs typeface="+mj-cs"/>
              </a:rPr>
              <a:t>สารตัวนี้เป็นสารกันบูด</a:t>
            </a:r>
          </a:p>
          <a:p>
            <a:r>
              <a:rPr lang="th-TH" sz="3200" b="1">
                <a:cs typeface="+mj-cs"/>
              </a:rPr>
              <a:t>กรด กัดกระเพาะ</a:t>
            </a:r>
          </a:p>
          <a:p>
            <a:r>
              <a:rPr lang="th-TH" sz="3600" b="1">
                <a:solidFill>
                  <a:srgbClr val="FF0000"/>
                </a:solidFill>
                <a:cs typeface="+mj-cs"/>
              </a:rPr>
              <a:t>รสหวาน กระตุ้นความอยากอาหาร</a:t>
            </a:r>
          </a:p>
        </p:txBody>
      </p:sp>
    </p:spTree>
    <p:extLst>
      <p:ext uri="{BB962C8B-B14F-4D97-AF65-F5344CB8AC3E}">
        <p14:creationId xmlns:p14="http://schemas.microsoft.com/office/powerpoint/2010/main" val="31199348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23766-0900-6A69-CD28-D3474DC1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No photo description available.">
            <a:extLst>
              <a:ext uri="{FF2B5EF4-FFF2-40B4-BE49-F238E27FC236}">
                <a16:creationId xmlns:a16="http://schemas.microsoft.com/office/drawing/2014/main" id="{1594B35E-871B-2C94-A91C-2AAA458196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1125" y="6016"/>
            <a:ext cx="9142562" cy="6836115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A53A1-9617-12DB-6358-03E8184A9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18B100-2B7F-1EA1-3C54-1CEA3B6F822A}"/>
              </a:ext>
            </a:extLst>
          </p:cNvPr>
          <p:cNvSpPr/>
          <p:nvPr/>
        </p:nvSpPr>
        <p:spPr>
          <a:xfrm>
            <a:off x="1264024" y="588830"/>
            <a:ext cx="10058401" cy="55968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>
              <a:solidFill>
                <a:srgbClr val="050505"/>
              </a:solidFill>
              <a:latin typeface="Segoe UI Historic"/>
              <a:ea typeface="Segoe UI Historic"/>
              <a:cs typeface="Segoe UI Historic"/>
            </a:endParaRPr>
          </a:p>
          <a:p>
            <a:pPr algn="ctr"/>
            <a:endParaRPr lang="en-US" sz="4000" b="1">
              <a:solidFill>
                <a:srgbClr val="050505"/>
              </a:solidFill>
              <a:latin typeface="Segoe UI Historic"/>
              <a:ea typeface="Segoe UI Historic"/>
              <a:cs typeface="Segoe UI Historic"/>
            </a:endParaRPr>
          </a:p>
          <a:p>
            <a:pPr algn="ctr"/>
            <a:r>
              <a:rPr lang="en-US" sz="4000" b="1" err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ฟรุกโตส</a:t>
            </a:r>
            <a:endParaRPr lang="en-US" sz="4000" b="1">
              <a:solidFill>
                <a:schemeClr val="bg1"/>
              </a:solidFill>
              <a:latin typeface="Corbel"/>
              <a:ea typeface="Segoe UI Historic"/>
              <a:cs typeface="Segoe UI Historic"/>
            </a:endParaRPr>
          </a:p>
          <a:p>
            <a:pPr algn="ctr"/>
            <a:r>
              <a:rPr lang="en-US" sz="4000" b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High fructose corn syrup</a:t>
            </a:r>
            <a:endParaRPr lang="en-US" sz="4000" b="1">
              <a:solidFill>
                <a:schemeClr val="bg1"/>
              </a:solidFill>
            </a:endParaRPr>
          </a:p>
          <a:p>
            <a:pPr marL="342900" indent="-342900">
              <a:buFont typeface="Calibri"/>
              <a:buChar char="-"/>
            </a:pPr>
            <a:r>
              <a:rPr lang="en-US" sz="3600" err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ดัชนีน้ำตาลต่ำ</a:t>
            </a:r>
            <a:endParaRPr lang="en-US" sz="3600">
              <a:solidFill>
                <a:schemeClr val="bg1"/>
              </a:solidFill>
              <a:latin typeface="Segoe UI Historic"/>
              <a:ea typeface="Segoe UI Historic"/>
              <a:cs typeface="Segoe UI Historic"/>
            </a:endParaRPr>
          </a:p>
          <a:p>
            <a:pPr marL="342900" indent="-342900">
              <a:buFont typeface="Calibri"/>
              <a:buChar char="-"/>
            </a:pPr>
            <a:r>
              <a:rPr lang="en-US" sz="3600" err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ไม่ได้กระตุ้นอินซูลิน</a:t>
            </a:r>
            <a:endParaRPr lang="en-US" sz="3600">
              <a:solidFill>
                <a:schemeClr val="bg1"/>
              </a:solidFill>
              <a:latin typeface="Segoe UI Historic"/>
              <a:ea typeface="Segoe UI Historic"/>
              <a:cs typeface="Segoe UI Historic"/>
            </a:endParaRPr>
          </a:p>
          <a:p>
            <a:pPr marL="342900" indent="-342900">
              <a:buFont typeface="Calibri"/>
              <a:buChar char="-"/>
            </a:pPr>
            <a:r>
              <a:rPr lang="en-US" sz="3600" err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ระงับฮอร์โมนอิ่ม</a:t>
            </a:r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 </a:t>
            </a:r>
            <a:r>
              <a:rPr lang="en-US" sz="3600" err="1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จึงกินได้ไม่รู้จักอิ่ม</a:t>
            </a:r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 </a:t>
            </a:r>
          </a:p>
          <a:p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    ***</a:t>
            </a:r>
            <a:r>
              <a:rPr lang="en-US" sz="3600" err="1">
                <a:solidFill>
                  <a:srgbClr val="FF0000"/>
                </a:solidFill>
                <a:latin typeface="Segoe UI Historic"/>
                <a:ea typeface="Segoe UI Historic"/>
                <a:cs typeface="Segoe UI Historic"/>
              </a:rPr>
              <a:t>กินเกินความต้องการ</a:t>
            </a:r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***</a:t>
            </a:r>
          </a:p>
          <a:p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    ***</a:t>
            </a:r>
            <a:r>
              <a:rPr lang="en-US" sz="3600" err="1">
                <a:solidFill>
                  <a:srgbClr val="FF0000"/>
                </a:solidFill>
                <a:latin typeface="Segoe UI Historic"/>
                <a:ea typeface="Segoe UI Historic"/>
                <a:cs typeface="Segoe UI Historic"/>
              </a:rPr>
              <a:t>สะสมเป็นไขมันพอกตับ</a:t>
            </a:r>
            <a:r>
              <a:rPr lang="en-US" sz="3600">
                <a:solidFill>
                  <a:schemeClr val="bg1"/>
                </a:solidFill>
                <a:latin typeface="Segoe UI Historic"/>
                <a:ea typeface="Segoe UI Historic"/>
                <a:cs typeface="Segoe UI Historic"/>
              </a:rPr>
              <a:t>***</a:t>
            </a:r>
          </a:p>
          <a:p>
            <a:endParaRPr lang="en-US" sz="3600">
              <a:solidFill>
                <a:srgbClr val="050505"/>
              </a:solidFill>
              <a:latin typeface="Segoe UI Historic"/>
              <a:ea typeface="Segoe UI Historic"/>
              <a:cs typeface="Segoe UI Historic"/>
            </a:endParaRPr>
          </a:p>
          <a:p>
            <a:pPr algn="ctr"/>
            <a:endParaRPr lang="en-US" sz="3600">
              <a:solidFill>
                <a:srgbClr val="FFFFFF"/>
              </a:solidFill>
              <a:latin typeface="Corbel"/>
              <a:ea typeface="Segoe UI Historic"/>
              <a:cs typeface="Segoe UI Historic"/>
            </a:endParaRPr>
          </a:p>
        </p:txBody>
      </p:sp>
    </p:spTree>
    <p:extLst>
      <p:ext uri="{BB962C8B-B14F-4D97-AF65-F5344CB8AC3E}">
        <p14:creationId xmlns:p14="http://schemas.microsoft.com/office/powerpoint/2010/main" val="187029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43D26-2C6D-5302-0058-3BEF220D2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954" y="155449"/>
            <a:ext cx="8200846" cy="1008313"/>
          </a:xfrm>
        </p:spPr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 b="1"/>
              <a:t>การควบคุมความดันโลหิต</a:t>
            </a:r>
            <a:endParaRPr lang="en-US" sz="2700"/>
          </a:p>
        </p:txBody>
      </p:sp>
      <p:pic>
        <p:nvPicPr>
          <p:cNvPr id="4" name="Content Placeholder 3" descr="A close-up of a menu&#10;&#10;Description automatically generated">
            <a:extLst>
              <a:ext uri="{FF2B5EF4-FFF2-40B4-BE49-F238E27FC236}">
                <a16:creationId xmlns:a16="http://schemas.microsoft.com/office/drawing/2014/main" id="{AFA749E1-54DE-980F-20D0-5A84086EB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685" y="1028850"/>
            <a:ext cx="9578007" cy="5377749"/>
          </a:xfrm>
        </p:spPr>
      </p:pic>
    </p:spTree>
    <p:extLst>
      <p:ext uri="{BB962C8B-B14F-4D97-AF65-F5344CB8AC3E}">
        <p14:creationId xmlns:p14="http://schemas.microsoft.com/office/powerpoint/2010/main" val="15406411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B3442A-AD30-0AB9-6234-289FB74E3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การปรับการบริโภคอาหารเฉพาะเพื่อลด </a:t>
            </a:r>
            <a:r>
              <a:rPr lang="en-US"/>
              <a:t>TG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F1DF157-2C4D-C90F-A487-AC72826C6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/>
              <a:t>ให้</a:t>
            </a:r>
            <a:r>
              <a:rPr lang="th-TH" sz="3200">
                <a:solidFill>
                  <a:srgbClr val="FF0000"/>
                </a:solidFill>
              </a:rPr>
              <a:t>เลิกดื่มเครื่องดื่มที่มีแอลกอฮอล์</a:t>
            </a:r>
            <a:endParaRPr lang="en-US" sz="3200">
              <a:solidFill>
                <a:srgbClr val="FF0000"/>
              </a:solidFill>
            </a:endParaRPr>
          </a:p>
          <a:p>
            <a:r>
              <a:rPr lang="th-TH" sz="3200">
                <a:solidFill>
                  <a:srgbClr val="FF0000"/>
                </a:solidFill>
              </a:rPr>
              <a:t>ลดการบริโภคอาหารกลุ่มคาร์โบไฮเดรต</a:t>
            </a:r>
            <a:endParaRPr lang="en-US" sz="3200">
              <a:solidFill>
                <a:srgbClr val="FF0000"/>
              </a:solidFill>
            </a:endParaRPr>
          </a:p>
          <a:p>
            <a:r>
              <a:rPr lang="th-TH" sz="3200"/>
              <a:t>แนะนำให้</a:t>
            </a:r>
            <a:r>
              <a:rPr lang="th-TH" sz="3200">
                <a:solidFill>
                  <a:srgbClr val="FF0000"/>
                </a:solidFill>
              </a:rPr>
              <a:t>ลดการบริโภคน้ำตาลลง</a:t>
            </a:r>
            <a:r>
              <a:rPr lang="th-TH" sz="3200"/>
              <a:t>ให้ไม่เกินร้อยละ 10 ของพลังงานที่บริโภคต่อวัน</a:t>
            </a:r>
          </a:p>
          <a:p>
            <a:r>
              <a:rPr lang="th-TH" sz="3200"/>
              <a:t>ในการรักษาผู้ป่วยที่มีระดับ </a:t>
            </a:r>
            <a:r>
              <a:rPr lang="en-US" sz="3200"/>
              <a:t>TG </a:t>
            </a:r>
            <a:r>
              <a:rPr lang="th-TH" sz="3200"/>
              <a:t>สูงจากภาวะ </a:t>
            </a:r>
            <a:r>
              <a:rPr lang="en-US" sz="3200"/>
              <a:t>familial chylomicronemia syndrome </a:t>
            </a:r>
            <a:r>
              <a:rPr lang="th-TH" sz="3200"/>
              <a:t>แนะนำให้ใช้อาหาร ที่มีไขมันต่ำมาก (ไขมัน &lt; 10-15 กรัมต่อวัน) ร่วมกับ </a:t>
            </a:r>
            <a:r>
              <a:rPr lang="en-US" sz="3200"/>
              <a:t>medium chain triglyceride (MCT) oil 30 </a:t>
            </a:r>
            <a:r>
              <a:rPr lang="th-TH" sz="3200"/>
              <a:t>กรัม ต่อวัน</a:t>
            </a:r>
            <a:endParaRPr lang="en-US" sz="3200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CE1A8A7-E7AE-0A48-7BB7-28441C58D6BD}"/>
              </a:ext>
            </a:extLst>
          </p:cNvPr>
          <p:cNvSpPr txBox="1"/>
          <p:nvPr/>
        </p:nvSpPr>
        <p:spPr>
          <a:xfrm>
            <a:off x="4903694" y="6488668"/>
            <a:ext cx="7288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หนังสือแนวทางเวช</a:t>
            </a:r>
            <a:r>
              <a:rPr lang="th-TH" b="0" i="0" err="1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ปฎิบั</a:t>
            </a:r>
            <a:r>
              <a:rPr lang="th-TH" b="0" i="0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ติ การบำบัดภาวะไขมันผิดปกติในเลือดเพื่อป้องกันโรคหัวใจและหลอดเลือด พ.ศ. 2567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533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9E7EC92-65B1-F74A-FF38-EF15BD1E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การปรับการบริโภคอาหารเฉพาะเพื่อลด </a:t>
            </a:r>
            <a:r>
              <a:rPr lang="en-US"/>
              <a:t>LDL-C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E1D4329-B48A-E69C-4F73-E9F6F945B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59" y="1658471"/>
            <a:ext cx="10515600" cy="4823292"/>
          </a:xfrm>
        </p:spPr>
        <p:txBody>
          <a:bodyPr>
            <a:normAutofit/>
          </a:bodyPr>
          <a:lstStyle/>
          <a:p>
            <a:r>
              <a:rPr lang="th-TH" sz="3200" b="1">
                <a:solidFill>
                  <a:srgbClr val="FF0000"/>
                </a:solidFill>
              </a:rPr>
              <a:t>ลดการบริโภคพลังงานจากไขมันที่มีกรดไขมันอิ่มตัวสูง </a:t>
            </a:r>
            <a:r>
              <a:rPr lang="th-TH" sz="3200"/>
              <a:t>เช่น ไขมันสัตว์ น้ำมันหมู น้ำมัน ปาล์ม น้ำมันมะพร้าว เนย ให้</a:t>
            </a:r>
            <a:r>
              <a:rPr lang="th-TH" sz="3200" b="1">
                <a:solidFill>
                  <a:srgbClr val="FF0000"/>
                </a:solidFill>
              </a:rPr>
              <a:t>ไม่เกินร้อยละ 7</a:t>
            </a:r>
            <a:r>
              <a:rPr lang="th-TH" sz="3200">
                <a:solidFill>
                  <a:srgbClr val="FF0000"/>
                </a:solidFill>
              </a:rPr>
              <a:t> </a:t>
            </a:r>
            <a:r>
              <a:rPr lang="th-TH" sz="3200"/>
              <a:t>ของพลังงานที่บริโภคต่อวัน</a:t>
            </a:r>
            <a:endParaRPr lang="en-US" sz="3200"/>
          </a:p>
          <a:p>
            <a:r>
              <a:rPr lang="th-TH" sz="3200"/>
              <a:t>เปลี่ยนจากการใช้ไขมันที่มีกรดไขมันอิ่มตัวสูง </a:t>
            </a:r>
            <a:r>
              <a:rPr lang="th-TH" sz="3200" b="1">
                <a:solidFill>
                  <a:srgbClr val="FF0000"/>
                </a:solidFill>
              </a:rPr>
              <a:t>เป็นไขมันที่มีกรดไขมันไม่อิ่มตัวเชิงเดี่ยวหรือ เชิงซ้อน </a:t>
            </a:r>
            <a:r>
              <a:rPr lang="en-US" sz="3200" b="1">
                <a:solidFill>
                  <a:srgbClr val="FF0000"/>
                </a:solidFill>
              </a:rPr>
              <a:t>(Omega3, Omega9)</a:t>
            </a:r>
            <a:r>
              <a:rPr lang="th-TH" sz="3200" b="1">
                <a:solidFill>
                  <a:srgbClr val="FF0000"/>
                </a:solidFill>
              </a:rPr>
              <a:t> </a:t>
            </a:r>
            <a:r>
              <a:rPr lang="th-TH" sz="3200"/>
              <a:t>เช่น น้ำมันมะกอก น้ำมันรำข้าว น้ำมันถั่วเหลือง เป็นต้น</a:t>
            </a:r>
            <a:endParaRPr lang="en-US" sz="3200"/>
          </a:p>
          <a:p>
            <a:r>
              <a:rPr lang="th-TH" sz="3200"/>
              <a:t>งดการบริโภคพลังงานจากไขมันทราน</a:t>
            </a:r>
            <a:r>
              <a:rPr lang="th-TH" sz="3200" err="1"/>
              <a:t>ส์</a:t>
            </a:r>
            <a:r>
              <a:rPr lang="th-TH" sz="3200"/>
              <a:t> (</a:t>
            </a:r>
            <a:r>
              <a:rPr lang="en-US" sz="3200"/>
              <a:t>trans-fatty acid) </a:t>
            </a:r>
            <a:r>
              <a:rPr lang="th-TH" sz="3200"/>
              <a:t>ซึ่งมักพบใน มาการีน เนยขาว และผลิตภัณฑ์เบเกอรี่ที่ใช้เนยเหล่านี้เป็นส่วนประกอบ </a:t>
            </a:r>
            <a:r>
              <a:rPr lang="en-US" sz="3200"/>
              <a:t>(</a:t>
            </a:r>
            <a:r>
              <a:rPr lang="th-TH" sz="3200"/>
              <a:t>ในปัจจุบันประเทศไทย ห้ามนำเข้าและจำหน่ายผลิตภัณฑ์ที่มีไขมันทราน</a:t>
            </a:r>
            <a:r>
              <a:rPr lang="th-TH" sz="3200" err="1"/>
              <a:t>ส์</a:t>
            </a:r>
            <a:r>
              <a:rPr lang="th-TH" sz="3200"/>
              <a:t>เป็นส่วนประกอบ) </a:t>
            </a:r>
            <a:endParaRPr lang="en-US" sz="3200"/>
          </a:p>
          <a:p>
            <a:r>
              <a:rPr lang="th-TH" sz="3200"/>
              <a:t>เพิ่มการบริโภคกากใยอาหาร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349910C-65EA-2BC0-EB3E-CE02EA08CA0C}"/>
              </a:ext>
            </a:extLst>
          </p:cNvPr>
          <p:cNvSpPr txBox="1"/>
          <p:nvPr/>
        </p:nvSpPr>
        <p:spPr>
          <a:xfrm>
            <a:off x="4903694" y="6488668"/>
            <a:ext cx="7288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หนังสือแนวทางเวช</a:t>
            </a:r>
            <a:r>
              <a:rPr lang="th-TH" b="0" i="0" err="1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ปฎิบั</a:t>
            </a:r>
            <a:r>
              <a:rPr lang="th-TH" b="0" i="0">
                <a:solidFill>
                  <a:srgbClr val="3F1277"/>
                </a:solidFill>
                <a:effectLst/>
                <a:highlight>
                  <a:srgbClr val="E2EEFF"/>
                </a:highlight>
                <a:latin typeface="Kanit"/>
              </a:rPr>
              <a:t>ติ การบำบัดภาวะไขมันผิดปกติในเลือดเพื่อป้องกันโรคหัวใจและหลอดเลือด พ.ศ. 2567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02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6AC9F2-1E88-D395-D026-DCC6A9C6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2D14BD8-70CC-6257-5BCB-5C2172414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46F52B77-1CB9-ED10-AB40-2B1FB2C9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1" y="518832"/>
            <a:ext cx="6000750" cy="598170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6E8DC89-10CD-4BA0-D391-A01692B49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63" y="3482144"/>
            <a:ext cx="5480366" cy="2829756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0FB70802-D2E5-8461-60D2-068F9DD45739}"/>
              </a:ext>
            </a:extLst>
          </p:cNvPr>
          <p:cNvSpPr txBox="1"/>
          <p:nvPr/>
        </p:nvSpPr>
        <p:spPr>
          <a:xfrm>
            <a:off x="3703342" y="6409764"/>
            <a:ext cx="2311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err="1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ปสธ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 445 เรื่อง ฉลากโภชนาการ </a:t>
            </a:r>
            <a:endParaRPr lang="en-US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6AE7FCA-8DF6-300B-3429-37CD73E7B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654" y="181244"/>
            <a:ext cx="5418875" cy="3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423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1CA29-8E0C-27B4-606C-CAC31310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AE319-9BE5-21D7-6F03-103FA810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5D912-E124-0072-A08F-113B628CD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12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6DBB-5BDB-DADC-60F6-FE128F37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548" y="278179"/>
            <a:ext cx="9248931" cy="1252728"/>
          </a:xfrm>
        </p:spPr>
        <p:txBody>
          <a:bodyPr vert="horz" lIns="91440" tIns="45720" rIns="45720" b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sz="4000" err="1"/>
              <a:t>ลดปริมาณมื้ออาหาร</a:t>
            </a:r>
            <a:r>
              <a:rPr lang="th-TH" sz="4000"/>
              <a:t> หรือกำหนดช่วงเวลาอาหาร</a:t>
            </a:r>
            <a:r>
              <a:rPr lang="en-US" sz="4000"/>
              <a:t>Intermittent fasting(IF) : Time restricted fasting(TRF)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8D76-D5DE-7F6C-CF10-BB72BE1DC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18041"/>
            <a:ext cx="8515350" cy="4325572"/>
          </a:xfrm>
        </p:spPr>
        <p:txBody>
          <a:bodyPr vert="horz" lIns="54864" tIns="91440" rIns="91440" bIns="45720" rtlCol="0" anchor="t">
            <a:normAutofit/>
          </a:bodyPr>
          <a:lstStyle/>
          <a:p>
            <a:pPr marL="118745" indent="0">
              <a:buNone/>
            </a:pP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16CFBB-529C-8B10-B49F-F325DDF83D4F}"/>
              </a:ext>
            </a:extLst>
          </p:cNvPr>
          <p:cNvGraphicFramePr/>
          <p:nvPr/>
        </p:nvGraphicFramePr>
        <p:xfrm>
          <a:off x="2081214" y="1714501"/>
          <a:ext cx="8229599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52" name="TextBox 1751">
            <a:extLst>
              <a:ext uri="{FF2B5EF4-FFF2-40B4-BE49-F238E27FC236}">
                <a16:creationId xmlns:a16="http://schemas.microsoft.com/office/drawing/2014/main" id="{0AC9E448-429F-3D58-4934-C6A018A338AB}"/>
              </a:ext>
            </a:extLst>
          </p:cNvPr>
          <p:cNvSpPr txBox="1"/>
          <p:nvPr/>
        </p:nvSpPr>
        <p:spPr>
          <a:xfrm>
            <a:off x="9296400" y="6357938"/>
            <a:ext cx="1371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C-Font-Article-Light"/>
              </a:rPr>
              <a:t>กกจูปมสูตร</a:t>
            </a:r>
            <a:endParaRPr lang="en-US"/>
          </a:p>
        </p:txBody>
      </p:sp>
      <p:sp>
        <p:nvSpPr>
          <p:cNvPr id="1753" name="TextBox 1752">
            <a:extLst>
              <a:ext uri="{FF2B5EF4-FFF2-40B4-BE49-F238E27FC236}">
                <a16:creationId xmlns:a16="http://schemas.microsoft.com/office/drawing/2014/main" id="{AC8886C7-997B-4E6E-DBE6-9BF75F93FE19}"/>
              </a:ext>
            </a:extLst>
          </p:cNvPr>
          <p:cNvSpPr txBox="1"/>
          <p:nvPr/>
        </p:nvSpPr>
        <p:spPr>
          <a:xfrm>
            <a:off x="1752600" y="6357939"/>
            <a:ext cx="37576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4D4D4D"/>
                </a:solidFill>
                <a:latin typeface="OTNEJMScalaSansLF"/>
              </a:rPr>
              <a:t>N Engl J Med 2019;381:2541-2551</a:t>
            </a:r>
          </a:p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3E09A0-AB17-1100-186F-1914A9421BDF}"/>
              </a:ext>
            </a:extLst>
          </p:cNvPr>
          <p:cNvSpPr/>
          <p:nvPr/>
        </p:nvSpPr>
        <p:spPr>
          <a:xfrm>
            <a:off x="3919268" y="2796720"/>
            <a:ext cx="5377132" cy="2559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/>
              <a:t>Intermittent fasting</a:t>
            </a:r>
          </a:p>
          <a:p>
            <a:pPr algn="ctr"/>
            <a:r>
              <a:rPr lang="en-US" sz="4000"/>
              <a:t>18/6, 20/4?</a:t>
            </a:r>
          </a:p>
          <a:p>
            <a:pPr algn="ctr"/>
            <a:r>
              <a:rPr lang="en-US" sz="4000" err="1">
                <a:solidFill>
                  <a:srgbClr val="FF0000"/>
                </a:solidFill>
              </a:rPr>
              <a:t>น้ำปานะ</a:t>
            </a:r>
            <a:r>
              <a:rPr lang="en-US" sz="4000">
                <a:solidFill>
                  <a:srgbClr val="FF0000"/>
                </a:solidFill>
              </a:rPr>
              <a:t>!!</a:t>
            </a:r>
          </a:p>
          <a:p>
            <a:pPr algn="ctr"/>
            <a:r>
              <a:rPr lang="en-US" sz="4000" err="1">
                <a:solidFill>
                  <a:srgbClr val="FF0000"/>
                </a:solidFill>
              </a:rPr>
              <a:t>มีแคลอรี่</a:t>
            </a:r>
            <a:r>
              <a:rPr lang="en-US" sz="4000">
                <a:solidFill>
                  <a:srgbClr val="FF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54634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56A2DD-D15E-AAA6-AEDA-96DBA58E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ถนนของการดำเนินชีวิต</a:t>
            </a:r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E8583D3-DABC-C65D-1CD6-AFEE1875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3"/>
          <a:stretch/>
        </p:blipFill>
        <p:spPr>
          <a:xfrm>
            <a:off x="330853" y="1345827"/>
            <a:ext cx="11153775" cy="4570879"/>
          </a:xfrm>
          <a:prstGeom prst="rect">
            <a:avLst/>
          </a:prstGeom>
        </p:spPr>
      </p:pic>
      <p:pic>
        <p:nvPicPr>
          <p:cNvPr id="10" name="ตัวแทนเนื้อหา 8" descr="รถยนต์ ด้วยสีเติมแบบทึบ">
            <a:extLst>
              <a:ext uri="{FF2B5EF4-FFF2-40B4-BE49-F238E27FC236}">
                <a16:creationId xmlns:a16="http://schemas.microsoft.com/office/drawing/2014/main" id="{D9F7720F-C1A1-3F43-F099-1C8876FD9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961" y="3813490"/>
            <a:ext cx="914400" cy="91440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00B5771-B320-ABD7-E493-B39CF7D68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716" y="5414682"/>
            <a:ext cx="1564006" cy="11141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72B966E0-4452-D32A-AF8C-B39F706D3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462" y="1497105"/>
            <a:ext cx="1159129" cy="1274669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1052193-FBA6-9834-2BAA-802E10D4C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5085" y="4968604"/>
            <a:ext cx="2226609" cy="161793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59E94FE-5F5E-5D47-EA92-360E1516F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4367" y="5495363"/>
            <a:ext cx="2005927" cy="1224803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D8BF845E-26E3-5322-9881-C0F212D34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5234" y="806822"/>
            <a:ext cx="2470807" cy="1403257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F9EBBAF7-FF28-1525-F518-F7AE618BBA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421" y="1700030"/>
            <a:ext cx="891709" cy="952401"/>
          </a:xfrm>
          <a:prstGeom prst="rect">
            <a:avLst/>
          </a:prstGeom>
        </p:spPr>
      </p:pic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79C84CE9-7C34-EF55-EC26-7B6451FFBEE9}"/>
              </a:ext>
            </a:extLst>
          </p:cNvPr>
          <p:cNvSpPr/>
          <p:nvPr/>
        </p:nvSpPr>
        <p:spPr>
          <a:xfrm>
            <a:off x="376519" y="2277037"/>
            <a:ext cx="10972800" cy="1981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Lifespan </a:t>
            </a:r>
            <a:r>
              <a:rPr lang="th-TH"/>
              <a:t>อายุขัย</a:t>
            </a:r>
            <a:endParaRPr lang="en-US"/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3046AEDB-A66E-10F3-51CE-D14367303654}"/>
              </a:ext>
            </a:extLst>
          </p:cNvPr>
          <p:cNvSpPr/>
          <p:nvPr/>
        </p:nvSpPr>
        <p:spPr>
          <a:xfrm>
            <a:off x="358588" y="2259104"/>
            <a:ext cx="7055224" cy="1981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Healthspan</a:t>
            </a:r>
            <a:r>
              <a:rPr lang="en-US"/>
              <a:t> </a:t>
            </a:r>
            <a:r>
              <a:rPr lang="th-TH"/>
              <a:t>อายุที่มีสุขภาพดี</a:t>
            </a:r>
            <a:endParaRPr lang="en-US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B7406489-FA81-77E5-6BEB-FA385112C8CD}"/>
              </a:ext>
            </a:extLst>
          </p:cNvPr>
          <p:cNvSpPr/>
          <p:nvPr/>
        </p:nvSpPr>
        <p:spPr>
          <a:xfrm>
            <a:off x="7306235" y="2232212"/>
            <a:ext cx="3845859" cy="23039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11500"/>
              <a:t>โรค</a:t>
            </a:r>
            <a:r>
              <a:rPr lang="en-US" sz="115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47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156 0.00162 L 0.00156 0.00208 C 0.01849 -0.00463 0.0263 -0.0051 0.04141 -0.01852 C 0.04362 -0.02038 0.04518 -0.02385 0.04701 -0.02686 C 0.06211 -0.05163 0.04518 -0.02524 0.06029 -0.05232 C 0.06237 -0.05602 0.06484 -0.05903 0.06706 -0.06227 C 0.06732 -0.06528 0.06719 -0.06829 0.06797 -0.07084 C 0.06849 -0.07292 0.07005 -0.07385 0.07083 -0.07593 C 0.07162 -0.07801 0.07201 -0.08033 0.07266 -0.08264 C 0.07565 -0.11366 0.07214 -0.07524 0.07552 -0.14838 C 0.07565 -0.1507 0.07604 -0.15301 0.07643 -0.15533 C 0.078 -0.1632 0.07865 -0.172 0.08125 -0.17894 C 0.08451 -0.1875 0.08893 -0.19445 0.09362 -0.2007 C 0.11784 -0.2345 0.0931 -0.20186 0.10586 -0.21598 C 0.10729 -0.21737 0.10833 -0.21968 0.10977 -0.22107 C 0.11146 -0.22269 0.11354 -0.22338 0.11537 -0.22431 C 0.12305 -0.22338 0.13073 -0.22431 0.13815 -0.22107 C 0.14206 -0.21945 0.14362 -0.20857 0.14583 -0.20417 C 0.15026 -0.19538 0.15169 -0.19607 0.15716 -0.19075 C 0.15729 -0.19051 0.1638 -0.1838 0.16471 -0.18218 C 0.16771 -0.17732 0.17331 -0.16713 0.17331 -0.1669 C 0.1763 -0.1507 0.17149 -0.17616 0.17617 -0.15533 C 0.17813 -0.1463 0.18073 -0.13774 0.1819 -0.12825 C 0.18216 -0.1257 0.18255 -0.12269 0.18281 -0.11968 C 0.1832 -0.11528 0.1832 -0.11088 0.18372 -0.10625 C 0.1875 -0.0757 0.18685 -0.08774 0.19141 -0.06065 C 0.19245 -0.05394 0.19271 -0.047 0.19414 -0.04051 C 0.19479 -0.03774 0.19557 -0.03496 0.19609 -0.03195 C 0.19649 -0.02987 0.19662 -0.02732 0.19701 -0.02524 C 0.19779 -0.02153 0.20013 -0.01436 0.20182 -0.01204 C 0.20313 -0.00973 0.20495 -0.00834 0.20651 -0.00672 C 0.20833 -0.00487 0.21016 -0.00278 0.21224 -0.00163 C 0.21862 0.00208 0.22122 0.00138 0.22747 0.00347 C 0.23034 0.00439 0.23307 0.00578 0.23594 0.00694 L 0.26732 0.00347 C 0.26979 0.00277 0.2724 0.00231 0.27487 0.00162 L 0.28346 4.81481E-6 C 0.28503 -0.00209 0.28659 -0.0044 0.28815 -0.00672 C 0.28906 -0.00788 0.29037 -0.00857 0.29102 -0.00996 C 0.30287 -0.03704 0.28958 -0.01088 0.29675 -0.02871 C 0.29818 -0.03218 0.29974 -0.03542 0.30143 -0.03866 C 0.30612 -0.04769 0.30794 -0.04838 0.31094 -0.05903 C 0.31211 -0.0632 0.31276 -0.06806 0.3138 -0.07246 C 0.31471 -0.07639 0.31589 -0.08033 0.31667 -0.08426 C 0.31745 -0.0882 0.31758 -0.09237 0.31849 -0.09607 C 0.31979 -0.10139 0.32175 -0.10625 0.32331 -0.11135 C 0.32787 -0.14815 0.32136 -0.10278 0.33086 -0.14329 C 0.3405 -0.1838 0.32878 -0.14329 0.33372 -0.16505 C 0.33529 -0.172 0.33854 -0.18125 0.34037 -0.18727 C 0.34245 -0.19399 0.34401 -0.20348 0.34896 -0.20579 C 0.35807 -0.21042 0.35326 -0.2088 0.36315 -0.21088 L 0.40677 -0.20926 C 0.41029 -0.20834 0.41719 -0.19399 0.41914 -0.18889 C 0.42227 -0.18102 0.42344 -0.16459 0.42487 -0.15857 C 0.43138 -0.13195 0.42904 -0.14306 0.43242 -0.12477 C 0.43346 -0.11019 0.4319 -0.09445 0.43529 -0.08102 C 0.43568 -0.07963 0.45586 -0.06019 0.45716 -0.05903 L 0.46563 -0.05047 C 0.46758 -0.04653 0.46966 -0.04283 0.47136 -0.03866 C 0.47253 -0.03612 0.47292 -0.03264 0.47422 -0.03033 C 0.47578 -0.02755 0.478 -0.0257 0.47995 -0.02362 C 0.48021 -0.0213 0.48008 -0.01852 0.48086 -0.0169 C 0.48203 -0.01436 0.48399 -0.0132 0.48568 -0.01204 C 0.49336 -0.00533 0.49323 -0.00672 0.50169 -0.0051 L 0.54258 -0.00672 C 0.5444 -0.00718 0.5444 -0.01227 0.54544 -0.01505 C 0.54662 -0.01852 0.54831 -0.02153 0.54922 -0.02524 C 0.55208 -0.03635 0.553 -0.04885 0.55677 -0.05903 C 0.55872 -0.06413 0.56081 -0.06899 0.5625 -0.07431 C 0.5694 -0.0963 0.56354 -0.08218 0.56914 -0.10463 C 0.57201 -0.11598 0.57656 -0.12639 0.57865 -0.13843 C 0.58412 -0.17038 0.57813 -0.14167 0.5862 -0.16713 C 0.58932 -0.17639 0.58815 -0.18033 0.59284 -0.18727 C 0.59675 -0.19306 0.60104 -0.19746 0.60521 -0.20255 C 0.60716 -0.20487 0.60912 -0.20672 0.61094 -0.20926 C 0.61224 -0.21088 0.61328 -0.21297 0.61471 -0.21436 C 0.61563 -0.21528 0.61667 -0.21551 0.61758 -0.21598 C 0.62331 -0.21551 0.6293 -0.21806 0.63464 -0.21436 C 0.6388 -0.21135 0.64024 -0.20139 0.64414 -0.19746 L 0.65078 -0.19075 C 0.65755 -0.16088 0.64727 -0.20857 0.65365 -0.17038 C 0.6543 -0.16667 0.65964 -0.15788 0.66029 -0.15695 C 0.66354 -0.15255 0.66745 -0.14954 0.6707 -0.14514 C 0.67318 -0.14167 0.67734 -0.13334 0.67734 -0.13311 C 0.67995 -0.11945 0.68086 -0.11297 0.6849 -0.09977 C 0.68698 -0.09306 0.68971 -0.0875 0.69154 -0.08102 C 0.69297 -0.07616 0.69284 -0.07038 0.6944 -0.06575 C 0.69675 -0.0588 0.70052 -0.05394 0.703 -0.04723 C 0.70781 -0.03426 0.7082 -0.03033 0.71537 -0.02176 C 0.71771 -0.01899 0.72031 -0.01713 0.72292 -0.01505 C 0.72539 -0.0132 0.72787 -0.01135 0.73047 -0.00996 C 0.7349 -0.00788 0.74544 -0.00463 0.74948 -0.00325 C 0.7707 -0.00579 0.77578 -0.00394 0.79323 -0.01204 C 0.79479 -0.0125 0.79636 -0.01389 0.79792 -0.01505 C 0.79909 -0.0169 0.8043 -0.02362 0.80547 -0.02686 C 0.80664 -0.0301 0.80755 -0.03357 0.80833 -0.03704 C 0.81042 -0.047 0.81406 -0.06737 0.81406 -0.06713 C 0.81537 -0.08774 0.81537 -0.09167 0.81875 -0.11644 C 0.8194 -0.12084 0.81966 -0.1257 0.8207 -0.12987 C 0.82162 -0.13357 0.82344 -0.13635 0.82448 -0.14005 C 0.82539 -0.14329 0.82591 -0.14676 0.82643 -0.15024 C 0.82682 -0.15301 0.82669 -0.15602 0.82734 -0.15857 C 0.82826 -0.16227 0.82995 -0.16505 0.83112 -0.16875 C 0.83255 -0.17315 0.8332 -0.17825 0.8349 -0.18218 L 0.84154 -0.19746 C 0.84258 -0.19954 0.8444 -0.20417 0.8444 -0.20394 C 0.84479 -0.20579 0.84479 -0.20788 0.84544 -0.20926 C 0.84753 -0.21389 0.84922 -0.21436 0.85208 -0.21598 C 0.86042 -0.22593 0.85378 -0.21945 0.87487 -0.21945 L 0.86432 -0.21598 " pathEditMode="relative" rAng="0" ptsTypes="AAAAAAAAAAAAAAAAAAAAAAAAAAAAAAAAAAAAAAAAAAAAAAAAAAAAAAAAAAAAAAAAAAAAAAAAAAAAAAAAAAAAAAAAAAAAAAAAAAAAAAAAAAAA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659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C5843-B90B-6BBF-5F30-CD2C8D98A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DC6A5D-316D-7A85-F4B9-31EFD69DD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790" y="258136"/>
            <a:ext cx="8199619" cy="64206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BC5A0B-85FD-9E0B-B88E-BB84597E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09" y="691369"/>
            <a:ext cx="9103201" cy="547526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695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A97-8976-99C5-AB99-340CBAD4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6อ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354E23-9897-5370-830F-A0100C2F09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774826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erson holding a bowl of food&#10;&#10;Description automatically generated">
            <a:extLst>
              <a:ext uri="{FF2B5EF4-FFF2-40B4-BE49-F238E27FC236}">
                <a16:creationId xmlns:a16="http://schemas.microsoft.com/office/drawing/2014/main" id="{16DED75E-176A-4251-EBC1-1F68BD3F9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422" y="2475242"/>
            <a:ext cx="2000250" cy="1504950"/>
          </a:xfrm>
          <a:prstGeom prst="rect">
            <a:avLst/>
          </a:prstGeom>
        </p:spPr>
      </p:pic>
      <p:pic>
        <p:nvPicPr>
          <p:cNvPr id="15" name="Picture 14" descr="A cartoon of a person in a robe&#10;&#10;Description automatically generated">
            <a:extLst>
              <a:ext uri="{FF2B5EF4-FFF2-40B4-BE49-F238E27FC236}">
                <a16:creationId xmlns:a16="http://schemas.microsoft.com/office/drawing/2014/main" id="{968ED884-4C5E-C092-171B-F54EE9317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4985" y="4195314"/>
            <a:ext cx="967955" cy="16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6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อาหาร </a:t>
            </a:r>
            <a:r>
              <a:rPr lang="en-US" err="1"/>
              <a:t>vs</a:t>
            </a:r>
            <a:r>
              <a:rPr lang="en-US"/>
              <a:t> </a:t>
            </a:r>
            <a:r>
              <a:rPr lang="th-TH"/>
              <a:t>กิจกรรม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524001" y="1600200"/>
          <a:ext cx="9143999" cy="4666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69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4C9D7-DCAC-CBB4-8F54-E940BA52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err="1"/>
              <a:t>ออกกำลัง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49629-09DA-9C22-A704-77EF7CE5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Ins="91440" bIns="45720" rtlCol="0" anchor="t">
            <a:normAutofit/>
          </a:bodyPr>
          <a:lstStyle/>
          <a:p>
            <a:pPr marL="118745" indent="0">
              <a:buNone/>
            </a:pPr>
            <a:r>
              <a:rPr lang="en-US" sz="3600" err="1"/>
              <a:t>การเคลื่อนไหวร่างกายโดยรวมในชีวิตประจำวัน</a:t>
            </a:r>
            <a:endParaRPr lang="en-US" sz="3600"/>
          </a:p>
          <a:p>
            <a:pPr marL="118745" indent="0">
              <a:buNone/>
            </a:pPr>
            <a:r>
              <a:rPr lang="en-US" sz="3200" err="1"/>
              <a:t>ควรมีกิจกรรมทางกายระดับปานกลางอย่างน้อย</a:t>
            </a:r>
            <a:r>
              <a:rPr lang="en-US" sz="3200"/>
              <a:t> 150นาทีต่อสัปดาห์</a:t>
            </a:r>
          </a:p>
          <a:p>
            <a:pPr lvl="1">
              <a:buClr>
                <a:srgbClr val="60B5CC"/>
              </a:buClr>
              <a:buFont typeface="Courier New"/>
              <a:buChar char="o"/>
            </a:pPr>
            <a:endParaRPr lang="en-US" sz="3200"/>
          </a:p>
          <a:p>
            <a:pPr marL="438785"/>
            <a:r>
              <a:rPr lang="en-US" sz="3600" err="1"/>
              <a:t>การออกกำลังกายเพื่อเสริมสร้างสมรรถภาพระบบหัวใจและหลอดเลือด</a:t>
            </a:r>
            <a:endParaRPr lang="en-US" sz="3600"/>
          </a:p>
          <a:p>
            <a:pPr marL="438785"/>
            <a:r>
              <a:rPr lang="en-US" sz="3600" err="1"/>
              <a:t>การออกกำลังกายเพื่อความแข็งแรงทนทานของกล้ามเนื้อ</a:t>
            </a:r>
            <a:r>
              <a:rPr lang="en-US" sz="3600"/>
              <a:t> </a:t>
            </a:r>
          </a:p>
          <a:p>
            <a:pPr marL="438785"/>
            <a:r>
              <a:rPr lang="en-US" sz="3600" err="1"/>
              <a:t>การออกกำลังกายเพื่อความยืดหยุ่น</a:t>
            </a:r>
            <a:endParaRPr lang="en-US" sz="3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D1BBDD-772C-9DAA-DA2A-DA137EB3ECBB}"/>
              </a:ext>
            </a:extLst>
          </p:cNvPr>
          <p:cNvSpPr/>
          <p:nvPr/>
        </p:nvSpPr>
        <p:spPr>
          <a:xfrm>
            <a:off x="838200" y="1690688"/>
            <a:ext cx="8396711" cy="16677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3C4E0C-D02D-DC65-AB30-96E3494B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122" y="4327425"/>
            <a:ext cx="1617968" cy="2395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4CFD4F-44C5-CD2D-8FF7-635E4C61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943" y="4964287"/>
            <a:ext cx="2287702" cy="1758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12616F-C762-E758-4B82-7D2EB99F7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09" y="5051745"/>
            <a:ext cx="1839425" cy="158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82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2A50-86BA-7AC5-D08B-E33EC45F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err="1"/>
              <a:t>ออกกำลัง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9833-A50E-2EB1-2516-ABAAB97EC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Ins="91440" bIns="45720" rtlCol="0" anchor="t">
            <a:normAutofit/>
          </a:bodyPr>
          <a:lstStyle/>
          <a:p>
            <a:pPr marL="438785"/>
            <a:r>
              <a:rPr lang="en-US" sz="3600" err="1"/>
              <a:t>ระดับความเบากลางหนัก</a:t>
            </a:r>
            <a:r>
              <a:rPr lang="en-US" sz="3600"/>
              <a:t> </a:t>
            </a:r>
            <a:r>
              <a:rPr lang="en-US" sz="3600" err="1"/>
              <a:t>แยกประเภทตาม</a:t>
            </a:r>
            <a:endParaRPr lang="en-US" sz="3600"/>
          </a:p>
          <a:p>
            <a:pPr lvl="1">
              <a:buClr>
                <a:srgbClr val="60B5CC"/>
              </a:buClr>
              <a:buFont typeface="Courier New"/>
              <a:buChar char="o"/>
            </a:pPr>
            <a:r>
              <a:rPr lang="en-US" sz="3200" err="1"/>
              <a:t>อัตราการเต้นของหัวใจ</a:t>
            </a:r>
            <a:r>
              <a:rPr lang="en-US" sz="3200"/>
              <a:t> : </a:t>
            </a:r>
            <a:r>
              <a:rPr lang="en-US" sz="3200">
                <a:solidFill>
                  <a:srgbClr val="FF0000"/>
                </a:solidFill>
              </a:rPr>
              <a:t>220-อายุ=</a:t>
            </a:r>
            <a:r>
              <a:rPr lang="en-US" sz="3200" err="1">
                <a:solidFill>
                  <a:srgbClr val="FF0000"/>
                </a:solidFill>
              </a:rPr>
              <a:t>อัตราการเต้นของหัวใจสูงสุด</a:t>
            </a:r>
            <a:r>
              <a:rPr lang="en-US" sz="3200">
                <a:solidFill>
                  <a:srgbClr val="FF0000"/>
                </a:solidFill>
              </a:rPr>
              <a:t>(MHR)</a:t>
            </a:r>
          </a:p>
          <a:p>
            <a:pPr marL="996315" lvl="2">
              <a:buClr>
                <a:srgbClr val="E66C7D"/>
              </a:buClr>
              <a:buFont typeface="Wingdings"/>
              <a:buChar char="§"/>
            </a:pPr>
            <a:r>
              <a:rPr lang="en-US" sz="2800" err="1"/>
              <a:t>เบา</a:t>
            </a:r>
            <a:r>
              <a:rPr lang="en-US" sz="2800"/>
              <a:t> 50-60%MHR, </a:t>
            </a:r>
            <a:r>
              <a:rPr lang="en-US" sz="2800" err="1">
                <a:solidFill>
                  <a:srgbClr val="FF0000"/>
                </a:solidFill>
              </a:rPr>
              <a:t>กลาง</a:t>
            </a:r>
            <a:r>
              <a:rPr lang="en-US" sz="2800">
                <a:solidFill>
                  <a:srgbClr val="FF0000"/>
                </a:solidFill>
              </a:rPr>
              <a:t> 60-70%MHR</a:t>
            </a:r>
            <a:r>
              <a:rPr lang="en-US" sz="2800"/>
              <a:t>, </a:t>
            </a:r>
            <a:r>
              <a:rPr lang="en-US" sz="2800" err="1"/>
              <a:t>หนัก</a:t>
            </a:r>
            <a:r>
              <a:rPr lang="en-US" sz="2800"/>
              <a:t> 70-85%MHR</a:t>
            </a:r>
          </a:p>
          <a:p>
            <a:pPr lvl="1">
              <a:buFont typeface="Courier New"/>
              <a:buChar char="o"/>
            </a:pPr>
            <a:r>
              <a:rPr lang="en-US" sz="3200" err="1"/>
              <a:t>อัตราการเผาผลาญพลังงาน</a:t>
            </a:r>
            <a:r>
              <a:rPr lang="en-US" sz="3200"/>
              <a:t>(METs) </a:t>
            </a:r>
            <a:r>
              <a:rPr lang="en-US" sz="3200" err="1"/>
              <a:t>หน่วยเทียบกับขณะพัก</a:t>
            </a:r>
            <a:r>
              <a:rPr lang="en-US" sz="3200"/>
              <a:t>(RMR)</a:t>
            </a:r>
          </a:p>
          <a:p>
            <a:pPr marL="996315" lvl="2">
              <a:buClr>
                <a:srgbClr val="E66C7D"/>
              </a:buClr>
              <a:buFont typeface="Wingdings"/>
              <a:buChar char="§"/>
            </a:pPr>
            <a:r>
              <a:rPr lang="en-US" sz="2800" err="1"/>
              <a:t>เบา</a:t>
            </a:r>
            <a:r>
              <a:rPr lang="en-US" sz="2800"/>
              <a:t> 1.1-2.9METs, กลาง3.5-9METs, </a:t>
            </a:r>
            <a:r>
              <a:rPr lang="en-US" sz="2800" err="1"/>
              <a:t>หนัก</a:t>
            </a:r>
            <a:r>
              <a:rPr lang="en-US" sz="2800"/>
              <a:t> &gt;=6METs</a:t>
            </a:r>
          </a:p>
          <a:p>
            <a:pPr lvl="1">
              <a:buClr>
                <a:srgbClr val="60B5CC"/>
              </a:buClr>
              <a:buFont typeface="Courier New"/>
              <a:buChar char="o"/>
            </a:pPr>
            <a:r>
              <a:rPr lang="en-US" sz="3200" err="1"/>
              <a:t>ความรู้สึกของผู้ปฏิบัติ</a:t>
            </a:r>
            <a:r>
              <a:rPr lang="en-US" sz="3200"/>
              <a:t> </a:t>
            </a:r>
            <a:r>
              <a:rPr lang="en-US" sz="3200" err="1"/>
              <a:t>รู้สึกหนักเบามากน้อยแค่ไหนเทียบเป็นคะแนน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673278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2C56-1D2E-2E62-3A74-67DABE84A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err="1"/>
              <a:t>ออกกำลัง</a:t>
            </a:r>
            <a:r>
              <a:rPr lang="en-US"/>
              <a:t>=</a:t>
            </a:r>
            <a:r>
              <a:rPr lang="en-US" err="1"/>
              <a:t>กิจกรรม</a:t>
            </a:r>
          </a:p>
        </p:txBody>
      </p:sp>
      <p:pic>
        <p:nvPicPr>
          <p:cNvPr id="8" name="Content Placeholder 7" descr="A cartoon of a monk&#10;&#10;Description automatically generated">
            <a:extLst>
              <a:ext uri="{FF2B5EF4-FFF2-40B4-BE49-F238E27FC236}">
                <a16:creationId xmlns:a16="http://schemas.microsoft.com/office/drawing/2014/main" id="{A5BDBFBE-1FC8-4928-AEDF-46E51B5D54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311" y="1893830"/>
            <a:ext cx="3300322" cy="228923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D624165E-A118-C0D8-8AE9-F5DF2673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23" y="1800136"/>
            <a:ext cx="4451949" cy="24669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cartoon character sweeping leaves&#10;&#10;Description automatically generated">
            <a:extLst>
              <a:ext uri="{FF2B5EF4-FFF2-40B4-BE49-F238E27FC236}">
                <a16:creationId xmlns:a16="http://schemas.microsoft.com/office/drawing/2014/main" id="{CF6E33D3-F22D-76E7-7412-E4DFD413B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429" y="3856458"/>
            <a:ext cx="4449972" cy="25093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 descr="A cartoon of a monk washing his feet&#10;&#10;Description automatically generated">
            <a:extLst>
              <a:ext uri="{FF2B5EF4-FFF2-40B4-BE49-F238E27FC236}">
                <a16:creationId xmlns:a16="http://schemas.microsoft.com/office/drawing/2014/main" id="{49B6FB28-24A6-0370-4404-6DFCE6511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017" y="2605358"/>
            <a:ext cx="3965814" cy="250992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A drawing of a table&#10;&#10;Description automatically generated">
            <a:extLst>
              <a:ext uri="{FF2B5EF4-FFF2-40B4-BE49-F238E27FC236}">
                <a16:creationId xmlns:a16="http://schemas.microsoft.com/office/drawing/2014/main" id="{E40A6E58-05D4-01AC-D333-BF2F43869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532" y="3894918"/>
            <a:ext cx="4439728" cy="24756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Content Placeholder 3" descr="A drawing of a person in a robe&#10;&#10;Description automatically generated">
            <a:extLst>
              <a:ext uri="{FF2B5EF4-FFF2-40B4-BE49-F238E27FC236}">
                <a16:creationId xmlns:a16="http://schemas.microsoft.com/office/drawing/2014/main" id="{52DB33B1-D612-ECE3-E8A2-4C4A4A2CEC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289" y="788748"/>
            <a:ext cx="5691971" cy="528050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23959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239AC-1736-6D1E-C2AB-65E8D289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4500" b="1">
                <a:cs typeface="Corbel"/>
              </a:rPr>
              <a:t>สรุปการป้องกันและรักษาโรคNCDs</a:t>
            </a:r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DE803E6-A560-23B7-EB54-588C69A2F1AF}"/>
              </a:ext>
            </a:extLst>
          </p:cNvPr>
          <p:cNvSpPr/>
          <p:nvPr/>
        </p:nvSpPr>
        <p:spPr>
          <a:xfrm>
            <a:off x="465199" y="2657921"/>
            <a:ext cx="2257245" cy="22860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err="1"/>
              <a:t>หยุดบุหรี่</a:t>
            </a:r>
            <a:endParaRPr lang="en-US" sz="320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594F85B-0976-13A4-7A32-C0092D4E2DE4}"/>
              </a:ext>
            </a:extLst>
          </p:cNvPr>
          <p:cNvSpPr/>
          <p:nvPr/>
        </p:nvSpPr>
        <p:spPr>
          <a:xfrm>
            <a:off x="2765244" y="2657921"/>
            <a:ext cx="2257245" cy="2286000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/>
              <a:t>6อ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65194D-1756-4B31-6AAE-FACC58CB1F9F}"/>
              </a:ext>
            </a:extLst>
          </p:cNvPr>
          <p:cNvSpPr/>
          <p:nvPr/>
        </p:nvSpPr>
        <p:spPr>
          <a:xfrm>
            <a:off x="5022489" y="3062017"/>
            <a:ext cx="2369832" cy="13300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/>
              <a:t>โรค</a:t>
            </a:r>
            <a:r>
              <a:rPr lang="en-US" sz="3600"/>
              <a:t>NCDs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5271E-69EA-B049-5A79-44E5DBD9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900" y="2845442"/>
            <a:ext cx="3297610" cy="209847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3782094-71BD-2027-D3D1-F08679EE8677}"/>
              </a:ext>
            </a:extLst>
          </p:cNvPr>
          <p:cNvSpPr/>
          <p:nvPr/>
        </p:nvSpPr>
        <p:spPr>
          <a:xfrm>
            <a:off x="7392200" y="2984969"/>
            <a:ext cx="1778637" cy="137691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5400" b="1">
                <a:solidFill>
                  <a:schemeClr val="tx1"/>
                </a:solidFill>
              </a:rPr>
              <a:t>ยา</a:t>
            </a:r>
            <a:endParaRPr lang="en-US" sz="5400" b="1">
              <a:solidFill>
                <a:schemeClr val="tx1"/>
              </a:solidFill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4E04FF2-9875-8127-7EC4-59E8F388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01A2DB-4F13-C77D-9738-8723D7BA2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674" y="1195792"/>
            <a:ext cx="1460425" cy="16496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E5AD4D-5206-8857-9E22-4F9B7E21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681" y="4301255"/>
            <a:ext cx="1614723" cy="2059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D464D8B-C7FB-2D78-DEC7-B7BAD195D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245" y="4729871"/>
            <a:ext cx="2300045" cy="16611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DEE28E-9DAD-06C8-5EA2-5D285A763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536" y="1365615"/>
            <a:ext cx="1778637" cy="14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6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56A2DD-D15E-AAA6-AEDA-96DBA58E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ถนนของการดำเนินชีวิต</a:t>
            </a:r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E8583D3-DABC-C65D-1CD6-AFEE1875C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63"/>
          <a:stretch/>
        </p:blipFill>
        <p:spPr>
          <a:xfrm>
            <a:off x="330853" y="1345827"/>
            <a:ext cx="11153775" cy="4570879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00B5771-B320-ABD7-E493-B39CF7D6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716" y="5414682"/>
            <a:ext cx="1564006" cy="11141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72B966E0-4452-D32A-AF8C-B39F706D3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62" y="1497105"/>
            <a:ext cx="1159129" cy="1274669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1052193-FBA6-9834-2BAA-802E10D4C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5085" y="4968604"/>
            <a:ext cx="2226609" cy="1617933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59E94FE-5F5E-5D47-EA92-360E1516F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4367" y="5495363"/>
            <a:ext cx="2005927" cy="1224803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D8BF845E-26E3-5322-9881-C0F212D34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5234" y="806822"/>
            <a:ext cx="2470807" cy="1403257"/>
          </a:xfrm>
          <a:prstGeom prst="rect">
            <a:avLst/>
          </a:prstGeom>
        </p:spPr>
      </p:pic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F9EBBAF7-FF28-1525-F518-F7AE618BB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421" y="1700030"/>
            <a:ext cx="891709" cy="952401"/>
          </a:xfrm>
          <a:prstGeom prst="rect">
            <a:avLst/>
          </a:prstGeom>
        </p:spPr>
      </p:pic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79C84CE9-7C34-EF55-EC26-7B6451FFBEE9}"/>
              </a:ext>
            </a:extLst>
          </p:cNvPr>
          <p:cNvSpPr/>
          <p:nvPr/>
        </p:nvSpPr>
        <p:spPr>
          <a:xfrm>
            <a:off x="376519" y="2277037"/>
            <a:ext cx="10972800" cy="1981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Lifespan </a:t>
            </a:r>
            <a:r>
              <a:rPr lang="th-TH"/>
              <a:t>อายุขัย</a:t>
            </a:r>
            <a:endParaRPr lang="en-US"/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3046AEDB-A66E-10F3-51CE-D14367303654}"/>
              </a:ext>
            </a:extLst>
          </p:cNvPr>
          <p:cNvSpPr/>
          <p:nvPr/>
        </p:nvSpPr>
        <p:spPr>
          <a:xfrm>
            <a:off x="358589" y="2270679"/>
            <a:ext cx="10776258" cy="19812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err="1">
                <a:solidFill>
                  <a:schemeClr val="tx1"/>
                </a:solidFill>
              </a:rPr>
              <a:t>Healthspan</a:t>
            </a:r>
            <a:r>
              <a:rPr lang="en-US" sz="3600">
                <a:solidFill>
                  <a:schemeClr val="tx1"/>
                </a:solidFill>
              </a:rPr>
              <a:t> : </a:t>
            </a:r>
            <a:r>
              <a:rPr lang="th-TH" sz="3600">
                <a:solidFill>
                  <a:schemeClr val="tx1"/>
                </a:solidFill>
              </a:rPr>
              <a:t>มีสุขภาพกายและใจที่ดีจนวินาทีสุดท้ายของชีวิต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BBF16-ACDF-6835-57A1-1F2396F2F8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33321" y="119832"/>
            <a:ext cx="2226608" cy="21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2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75E0FD0-A335-D247-4386-D9247C39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สรุป </a:t>
            </a:r>
            <a:r>
              <a:rPr lang="th-TH" sz="4400" b="1" i="0">
                <a:effectLst/>
              </a:rPr>
              <a:t>รู้จัก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D729C89-DB6C-624B-9CCC-13D40EB34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89099"/>
            <a:ext cx="10515600" cy="5003776"/>
          </a:xfrm>
        </p:spPr>
        <p:txBody>
          <a:bodyPr>
            <a:normAutofit lnSpcReduction="10000"/>
          </a:bodyPr>
          <a:lstStyle/>
          <a:p>
            <a:r>
              <a:rPr lang="en-US" sz="3500"/>
              <a:t>NCDs</a:t>
            </a:r>
            <a:r>
              <a:rPr lang="th-TH" sz="3500"/>
              <a:t>คืออะไร  </a:t>
            </a:r>
            <a:r>
              <a:rPr lang="en-US" sz="3500"/>
              <a:t>: </a:t>
            </a:r>
            <a:r>
              <a:rPr lang="th-TH" sz="3500"/>
              <a:t>โรคไม่ติดต่อ เกิดจากตนเอง</a:t>
            </a:r>
          </a:p>
          <a:p>
            <a:r>
              <a:rPr lang="en-US" sz="3500"/>
              <a:t>NCDs</a:t>
            </a:r>
            <a:r>
              <a:rPr lang="th-TH" sz="3500"/>
              <a:t>เป็นอย่างไร </a:t>
            </a:r>
            <a:r>
              <a:rPr lang="en-US" sz="3500"/>
              <a:t>: </a:t>
            </a:r>
            <a:r>
              <a:rPr lang="th-TH" sz="3500"/>
              <a:t>เกิดจากความเสื่อมของร่างกาย </a:t>
            </a:r>
          </a:p>
          <a:p>
            <a:r>
              <a:rPr lang="en-US" sz="3500"/>
              <a:t>NCDs</a:t>
            </a:r>
            <a:r>
              <a:rPr lang="th-TH" sz="3500"/>
              <a:t>เป็นไปอย่างไร </a:t>
            </a:r>
            <a:r>
              <a:rPr lang="en-US" sz="3500"/>
              <a:t>: </a:t>
            </a:r>
            <a:r>
              <a:rPr lang="th-TH" sz="3500"/>
              <a:t>พฤติกรรมเสี่ยงที่ทำให้เกิดโรค </a:t>
            </a:r>
            <a:endParaRPr lang="en-US" sz="3500"/>
          </a:p>
          <a:p>
            <a:pPr lvl="4"/>
            <a:r>
              <a:rPr lang="th-TH" sz="2600"/>
              <a:t>อ้วน</a:t>
            </a:r>
          </a:p>
          <a:p>
            <a:pPr lvl="4"/>
            <a:r>
              <a:rPr lang="th-TH" sz="2600"/>
              <a:t>เบาหวาน</a:t>
            </a:r>
          </a:p>
          <a:p>
            <a:pPr lvl="4"/>
            <a:r>
              <a:rPr lang="th-TH" sz="2600"/>
              <a:t>ความดันโลหิตสูง</a:t>
            </a:r>
          </a:p>
          <a:p>
            <a:pPr lvl="4"/>
            <a:r>
              <a:rPr lang="th-TH" sz="2600"/>
              <a:t>ไขมันในเลือดสูง</a:t>
            </a:r>
          </a:p>
          <a:p>
            <a:r>
              <a:rPr lang="th-TH" sz="3500"/>
              <a:t>ควรเป็นอยู่อย่างไรให้ห่างไกล</a:t>
            </a:r>
            <a:r>
              <a:rPr lang="en-US" sz="3500"/>
              <a:t>NCDs</a:t>
            </a:r>
            <a:endParaRPr lang="th-TH" sz="3500"/>
          </a:p>
          <a:p>
            <a:pPr lvl="1"/>
            <a:r>
              <a:rPr lang="th-TH" sz="3000"/>
              <a:t>ไม่สูบบุหรี่</a:t>
            </a:r>
          </a:p>
          <a:p>
            <a:pPr lvl="1"/>
            <a:r>
              <a:rPr lang="en-US" sz="3000"/>
              <a:t>6</a:t>
            </a:r>
            <a:r>
              <a:rPr lang="th-TH" sz="3000"/>
              <a:t>อ</a:t>
            </a:r>
            <a:r>
              <a:rPr lang="en-US" sz="3000"/>
              <a:t> </a:t>
            </a:r>
            <a:r>
              <a:rPr lang="th-TH" sz="3000"/>
              <a:t>อาหาร </a:t>
            </a:r>
            <a:r>
              <a:rPr lang="en-US" sz="2600"/>
              <a:t>2 1 1 , 6 6 1 ,</a:t>
            </a:r>
            <a:r>
              <a:rPr lang="th-TH" sz="2600"/>
              <a:t> ออกกำลัง</a:t>
            </a:r>
            <a:r>
              <a:rPr lang="en-US" sz="2600"/>
              <a:t>150/7</a:t>
            </a:r>
            <a:endParaRPr 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B18FA4-5A04-72B3-6C20-F2D187F5EA63}"/>
              </a:ext>
            </a:extLst>
          </p:cNvPr>
          <p:cNvSpPr/>
          <p:nvPr/>
        </p:nvSpPr>
        <p:spPr>
          <a:xfrm>
            <a:off x="344775" y="365125"/>
            <a:ext cx="7854846" cy="59307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89B21-8635-EBAC-F856-72F5CA6B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447" y="161057"/>
            <a:ext cx="3567053" cy="31289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B8F96-6FDF-FCD0-B3CD-AFC128618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091" y="3529699"/>
            <a:ext cx="2868894" cy="23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98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2A7A-8B06-C3BE-B5B8-FC8C1C12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 err="1"/>
              <a:t>หนังสือแนะนำ</a:t>
            </a:r>
          </a:p>
        </p:txBody>
      </p:sp>
      <p:pic>
        <p:nvPicPr>
          <p:cNvPr id="4" name="Content Placeholder 3" descr="A close-up of a bowl&#10;&#10;Description automatically generated">
            <a:extLst>
              <a:ext uri="{FF2B5EF4-FFF2-40B4-BE49-F238E27FC236}">
                <a16:creationId xmlns:a16="http://schemas.microsoft.com/office/drawing/2014/main" id="{342EFC64-55C9-DA1C-037E-926AD3EAA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770" y="1690687"/>
            <a:ext cx="3250895" cy="4625609"/>
          </a:xfrm>
        </p:spPr>
      </p:pic>
      <p:pic>
        <p:nvPicPr>
          <p:cNvPr id="6" name="Content Placeholder 3" descr="A group of people doing yoga&#10;&#10;Description automatically generated">
            <a:extLst>
              <a:ext uri="{FF2B5EF4-FFF2-40B4-BE49-F238E27FC236}">
                <a16:creationId xmlns:a16="http://schemas.microsoft.com/office/drawing/2014/main" id="{2D8F28E7-F0C1-CF7A-A9C2-150A11FD6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040" t="310" r="17489" b="-311"/>
          <a:stretch/>
        </p:blipFill>
        <p:spPr>
          <a:xfrm>
            <a:off x="4492979" y="1690686"/>
            <a:ext cx="3187294" cy="4625613"/>
          </a:xfrm>
          <a:prstGeom prst="rect">
            <a:avLst/>
          </a:prstGeom>
        </p:spPr>
      </p:pic>
      <p:pic>
        <p:nvPicPr>
          <p:cNvPr id="7" name="Picture 6" descr="A screenshot of a book&#10;&#10;Description automatically generated">
            <a:extLst>
              <a:ext uri="{FF2B5EF4-FFF2-40B4-BE49-F238E27FC236}">
                <a16:creationId xmlns:a16="http://schemas.microsoft.com/office/drawing/2014/main" id="{7C115ECF-A418-0D53-92FE-650C399A6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8"/>
          <a:stretch/>
        </p:blipFill>
        <p:spPr>
          <a:xfrm>
            <a:off x="7272427" y="1690685"/>
            <a:ext cx="3638550" cy="4538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F6D70-0FB0-E046-3B45-6572F872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69" y="1807981"/>
            <a:ext cx="2112780" cy="2104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2D55E9-EBBB-95A5-F68E-2891B7588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1703" y="4544038"/>
            <a:ext cx="1781372" cy="17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 sz="3600">
                <a:cs typeface="DilleniaUPC"/>
              </a:rPr>
              <a:t>โรคไม่ติดต่อ </a:t>
            </a:r>
            <a:r>
              <a:rPr lang="th-TH" sz="3600" err="1">
                <a:cs typeface="DilleniaUPC"/>
              </a:rPr>
              <a:t>Non</a:t>
            </a:r>
            <a:r>
              <a:rPr lang="th-TH" sz="3600">
                <a:cs typeface="DilleniaUPC"/>
              </a:rPr>
              <a:t> </a:t>
            </a:r>
            <a:r>
              <a:rPr lang="th-TH" sz="3600" err="1">
                <a:cs typeface="DilleniaUPC"/>
              </a:rPr>
              <a:t>Communicable</a:t>
            </a:r>
            <a:r>
              <a:rPr lang="th-TH" sz="3600">
                <a:cs typeface="DilleniaUPC"/>
              </a:rPr>
              <a:t> </a:t>
            </a:r>
            <a:r>
              <a:rPr lang="th-TH" sz="3600" err="1">
                <a:cs typeface="DilleniaUPC"/>
              </a:rPr>
              <a:t>Diseases</a:t>
            </a:r>
            <a:r>
              <a:rPr lang="th-TH" sz="3600">
                <a:cs typeface="DilleniaUPC"/>
              </a:rPr>
              <a:t> (</a:t>
            </a:r>
            <a:r>
              <a:rPr lang="th-TH" sz="3600" err="1">
                <a:cs typeface="DilleniaUPC"/>
              </a:rPr>
              <a:t>NCDs</a:t>
            </a:r>
            <a:r>
              <a:rPr lang="th-TH" sz="3600">
                <a:cs typeface="DilleniaUPC"/>
              </a:rPr>
              <a:t>)</a:t>
            </a:r>
            <a:endParaRPr lang="th-TH" sz="3600">
              <a:solidFill>
                <a:srgbClr val="000000"/>
              </a:solidFill>
              <a:cs typeface="DilleniaUP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98494"/>
            <a:ext cx="10681447" cy="5253318"/>
          </a:xfrm>
        </p:spPr>
        <p:txBody>
          <a:bodyPr vert="horz" lIns="54864" tIns="91440" rIns="91440" bIns="45720" rtlCol="0" anchor="t">
            <a:normAutofit fontScale="70000" lnSpcReduction="20000"/>
          </a:bodyPr>
          <a:lstStyle/>
          <a:p>
            <a:pPr marL="438785"/>
            <a:r>
              <a:rPr lang="th-TH" sz="3800">
                <a:latin typeface="Angsana New"/>
              </a:rPr>
              <a:t>โรคอ้วน</a:t>
            </a:r>
            <a:r>
              <a:rPr lang="en-US" sz="3800">
                <a:latin typeface="Angsana New"/>
              </a:rPr>
              <a:t>(Obesity)</a:t>
            </a:r>
          </a:p>
          <a:p>
            <a:pPr marL="438785"/>
            <a:r>
              <a:rPr lang="th-TH" sz="3800">
                <a:latin typeface="Angsana New"/>
              </a:rPr>
              <a:t>โรคเบาหวาน</a:t>
            </a:r>
            <a:r>
              <a:rPr lang="en-US" sz="3800">
                <a:latin typeface="Angsana New"/>
              </a:rPr>
              <a:t>(Diabetes </a:t>
            </a:r>
            <a:r>
              <a:rPr lang="en-US" sz="3800" err="1">
                <a:latin typeface="Angsana New"/>
              </a:rPr>
              <a:t>millitus</a:t>
            </a:r>
            <a:r>
              <a:rPr lang="en-US" sz="3800">
                <a:latin typeface="Angsana New"/>
              </a:rPr>
              <a:t>..DM)</a:t>
            </a:r>
            <a:endParaRPr lang="th-TH" sz="3800">
              <a:latin typeface="Angsana New"/>
            </a:endParaRPr>
          </a:p>
          <a:p>
            <a:pPr marL="438785"/>
            <a:r>
              <a:rPr lang="th-TH" sz="3800">
                <a:latin typeface="Angsana New"/>
              </a:rPr>
              <a:t>โรคความดันโลหิตสูง</a:t>
            </a:r>
            <a:r>
              <a:rPr lang="en-US" sz="3800">
                <a:latin typeface="Angsana New"/>
              </a:rPr>
              <a:t>(</a:t>
            </a:r>
            <a:r>
              <a:rPr lang="en-US" sz="3800" err="1">
                <a:latin typeface="Angsana New"/>
              </a:rPr>
              <a:t>Hypertension..HT</a:t>
            </a:r>
            <a:r>
              <a:rPr lang="en-US" sz="3800">
                <a:latin typeface="Angsana New"/>
              </a:rPr>
              <a:t>)</a:t>
            </a:r>
            <a:endParaRPr lang="th-TH" sz="3800">
              <a:latin typeface="Angsana New"/>
            </a:endParaRPr>
          </a:p>
          <a:p>
            <a:pPr marL="438785"/>
            <a:r>
              <a:rPr lang="th-TH" sz="3800">
                <a:latin typeface="Angsana New"/>
              </a:rPr>
              <a:t>โรคไขมันในเลือดสูง</a:t>
            </a:r>
            <a:r>
              <a:rPr lang="en-US" sz="3800">
                <a:latin typeface="Angsana New"/>
              </a:rPr>
              <a:t>(</a:t>
            </a:r>
            <a:r>
              <a:rPr lang="en-US" sz="3800" err="1">
                <a:latin typeface="Angsana New"/>
              </a:rPr>
              <a:t>Dyslipidemia..DLP</a:t>
            </a:r>
            <a:r>
              <a:rPr lang="en-US" sz="3800">
                <a:latin typeface="Angsana New"/>
              </a:rPr>
              <a:t>)</a:t>
            </a:r>
          </a:p>
          <a:p>
            <a:pPr marL="438785"/>
            <a:r>
              <a:rPr lang="en-US" sz="3800" err="1">
                <a:latin typeface="Angsana New"/>
              </a:rPr>
              <a:t>เสพติดสูบบุหรี่</a:t>
            </a:r>
            <a:r>
              <a:rPr lang="en-US" sz="3800">
                <a:latin typeface="Angsana New"/>
              </a:rPr>
              <a:t>(Smoking) , </a:t>
            </a:r>
            <a:r>
              <a:rPr lang="en-US" sz="3800" err="1">
                <a:latin typeface="Angsana New"/>
              </a:rPr>
              <a:t>เสพติดสุรา</a:t>
            </a:r>
            <a:r>
              <a:rPr lang="en-US" sz="3800">
                <a:latin typeface="Angsana New"/>
              </a:rPr>
              <a:t>(Alcoholism)</a:t>
            </a:r>
          </a:p>
          <a:p>
            <a:pPr marL="118745" indent="0">
              <a:buNone/>
            </a:pPr>
            <a:endParaRPr lang="en-US" sz="2600" b="1">
              <a:latin typeface="Angsana New"/>
            </a:endParaRPr>
          </a:p>
          <a:p>
            <a:pPr marL="118745" indent="0">
              <a:buNone/>
            </a:pPr>
            <a:endParaRPr lang="en-US" sz="26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โรคมะเร็ง </a:t>
            </a:r>
            <a:r>
              <a:rPr lang="en-US" sz="3800" b="1">
                <a:latin typeface="Angsana New"/>
              </a:rPr>
              <a:t>(Cancer)</a:t>
            </a:r>
            <a:endParaRPr lang="th-TH" sz="38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โรคถุงลมโป่งพอง</a:t>
            </a:r>
            <a:r>
              <a:rPr lang="en-US" sz="3800" b="1">
                <a:latin typeface="Angsana New"/>
              </a:rPr>
              <a:t> (COPD)</a:t>
            </a:r>
            <a:endParaRPr lang="th-TH" sz="3800" b="1">
              <a:latin typeface="Angsana New"/>
            </a:endParaRPr>
          </a:p>
          <a:p>
            <a:pPr marL="438785"/>
            <a:r>
              <a:rPr lang="en-US" sz="3800" b="1" err="1">
                <a:latin typeface="Angsana New"/>
              </a:rPr>
              <a:t>โรคหัวใจขาดเลือด</a:t>
            </a:r>
            <a:r>
              <a:rPr lang="en-US" sz="3800" b="1">
                <a:latin typeface="Angsana New"/>
              </a:rPr>
              <a:t> (Myocardial infarction)</a:t>
            </a:r>
          </a:p>
          <a:p>
            <a:pPr marL="438785"/>
            <a:r>
              <a:rPr lang="en-US" sz="3800" b="1" err="1">
                <a:latin typeface="Angsana New"/>
              </a:rPr>
              <a:t>โรคไตเสื่อม</a:t>
            </a:r>
            <a:r>
              <a:rPr lang="en-US" sz="3800" b="1">
                <a:latin typeface="Angsana New"/>
              </a:rPr>
              <a:t>(Chronic kidney disease)</a:t>
            </a:r>
          </a:p>
          <a:p>
            <a:pPr marL="438785"/>
            <a:r>
              <a:rPr lang="en-US" sz="3800" b="1" err="1">
                <a:latin typeface="Angsana New"/>
              </a:rPr>
              <a:t>โรคสมองขาดเลือด</a:t>
            </a:r>
            <a:r>
              <a:rPr lang="en-US" sz="3800" b="1">
                <a:latin typeface="Angsana New"/>
              </a:rPr>
              <a:t>(Ischemic stroke </a:t>
            </a:r>
            <a:r>
              <a:rPr lang="en-US" sz="3800" b="1" err="1">
                <a:latin typeface="Angsana New"/>
              </a:rPr>
              <a:t>และโรคเส้นเลือดในสมองแตก</a:t>
            </a:r>
            <a:r>
              <a:rPr lang="en-US" sz="3800" b="1">
                <a:latin typeface="Angsana New"/>
              </a:rPr>
              <a:t>(Hemorrhagic stroke)</a:t>
            </a:r>
          </a:p>
          <a:p>
            <a:pPr marL="438785"/>
            <a:r>
              <a:rPr lang="en-US" sz="3800" b="1" err="1">
                <a:latin typeface="Angsana New"/>
              </a:rPr>
              <a:t>โรคตับแข็ง</a:t>
            </a:r>
            <a:r>
              <a:rPr lang="en-US" sz="3800" b="1">
                <a:latin typeface="Angsana New"/>
              </a:rPr>
              <a:t>(Cirrhosis)</a:t>
            </a:r>
            <a:endParaRPr lang="en-US" sz="3800" b="1">
              <a:latin typeface="Corbel"/>
            </a:endParaRPr>
          </a:p>
          <a:p>
            <a:pPr marL="438785"/>
            <a:endParaRPr lang="en-US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4AA066-F716-F05A-3397-1A13F64B7EDD}"/>
              </a:ext>
            </a:extLst>
          </p:cNvPr>
          <p:cNvSpPr/>
          <p:nvPr/>
        </p:nvSpPr>
        <p:spPr>
          <a:xfrm>
            <a:off x="680493" y="1317812"/>
            <a:ext cx="6643687" cy="23310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855CA-DA13-7355-6D78-46D1CAEF361F}"/>
              </a:ext>
            </a:extLst>
          </p:cNvPr>
          <p:cNvSpPr/>
          <p:nvPr/>
        </p:nvSpPr>
        <p:spPr>
          <a:xfrm>
            <a:off x="715582" y="4016188"/>
            <a:ext cx="9038017" cy="268941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4">
            <a:extLst>
              <a:ext uri="{FF2B5EF4-FFF2-40B4-BE49-F238E27FC236}">
                <a16:creationId xmlns:a16="http://schemas.microsoft.com/office/drawing/2014/main" id="{64139A23-234E-E885-2462-5E260B6D84F3}"/>
              </a:ext>
            </a:extLst>
          </p:cNvPr>
          <p:cNvSpPr/>
          <p:nvPr/>
        </p:nvSpPr>
        <p:spPr>
          <a:xfrm>
            <a:off x="3380126" y="3536872"/>
            <a:ext cx="763940" cy="548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of two people in robes&#10;&#10;Description automatically generated">
            <a:extLst>
              <a:ext uri="{FF2B5EF4-FFF2-40B4-BE49-F238E27FC236}">
                <a16:creationId xmlns:a16="http://schemas.microsoft.com/office/drawing/2014/main" id="{2556CE4B-65BC-C4B0-A47D-73CD9AC2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672" y="1654124"/>
            <a:ext cx="2841103" cy="2236562"/>
          </a:xfrm>
          <a:prstGeom prst="rect">
            <a:avLst/>
          </a:prstGeom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649947A3-E00F-04BC-4289-2FA9C9033350}"/>
              </a:ext>
            </a:extLst>
          </p:cNvPr>
          <p:cNvSpPr/>
          <p:nvPr/>
        </p:nvSpPr>
        <p:spPr>
          <a:xfrm>
            <a:off x="5696262" y="3774393"/>
            <a:ext cx="6270787" cy="17487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6000"/>
              <a:t>ลดคุณภาพชีวิต</a:t>
            </a:r>
            <a:r>
              <a:rPr lang="en-US" sz="6000"/>
              <a:t>(</a:t>
            </a:r>
            <a:r>
              <a:rPr lang="en-US" sz="6000" err="1"/>
              <a:t>Healthspan</a:t>
            </a:r>
            <a:r>
              <a:rPr lang="en-US" sz="6000"/>
              <a:t>)</a:t>
            </a:r>
            <a:endParaRPr lang="th-TH" sz="6000"/>
          </a:p>
        </p:txBody>
      </p:sp>
    </p:spTree>
    <p:extLst>
      <p:ext uri="{BB962C8B-B14F-4D97-AF65-F5344CB8AC3E}">
        <p14:creationId xmlns:p14="http://schemas.microsoft.com/office/powerpoint/2010/main" val="110649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7A4F706-7A17-C80E-3301-2C08D0C6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92"/>
            <a:ext cx="12192000" cy="6860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5BB62D-C578-F151-3A6F-8E2459EC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56" y="3880403"/>
            <a:ext cx="2572109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6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เส้นเลือดหัวใจตีบ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374" y="3645025"/>
            <a:ext cx="4464496" cy="3344063"/>
          </a:xfrm>
        </p:spPr>
      </p:pic>
      <p:pic>
        <p:nvPicPr>
          <p:cNvPr id="5" name="Picture 4" descr="นักเตะอิตาลี-หัวใจวา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6662" y="1400655"/>
            <a:ext cx="3984562" cy="284833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2143117"/>
            <a:ext cx="4572000" cy="342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b="1"/>
              <a:t>เส้นเลือดหัวใจตีบ</a:t>
            </a:r>
            <a:endParaRPr lang="th-TH" sz="540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146" name="Picture 2" descr="C:\Documents and Settings\Administrator\Desktop\New Folder\GMBFMBCAK9E6BOCACL86CUCAUVBOV3CARKJ0YQCAW47G93CAG2BRNNCAMKALBJCAVG461PCAJQWIMRCAJBGOYBCACO1JUNCAQ7E4SCCAITWDX0CATGAA5UCAGG64RFCA5773LCCAMJPGQACA7DNXO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36690" y="1217498"/>
            <a:ext cx="3143272" cy="2474491"/>
          </a:xfrm>
          <a:prstGeom prst="rect">
            <a:avLst/>
          </a:prstGeom>
          <a:noFill/>
        </p:spPr>
      </p:pic>
      <p:pic>
        <p:nvPicPr>
          <p:cNvPr id="6149" name="Picture 5" descr="C:\Documents and Settings\Administrator\Desktop\Picture\HB5UAACA3UBGHWCA2FQ2WHCAEK3486CA1V06E7CAZ3CG08CATY3239CAG57RWOCATM5JR7CAG3ZQGJCA3NGLK7CA51M154CAM7VQV6CA3GH3QCCARNOI2WCA2EU8AECA2QU2MOCAFLD5EYCAIP981Z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68" y="1477698"/>
            <a:ext cx="4226044" cy="3354004"/>
          </a:xfrm>
          <a:prstGeom prst="rect">
            <a:avLst/>
          </a:prstGeom>
          <a:noFill/>
        </p:spPr>
      </p:pic>
      <p:pic>
        <p:nvPicPr>
          <p:cNvPr id="4" name="Picture 4" descr="102977-004-76EC97F2.jpg">
            <a:extLst>
              <a:ext uri="{FF2B5EF4-FFF2-40B4-BE49-F238E27FC236}">
                <a16:creationId xmlns:a16="http://schemas.microsoft.com/office/drawing/2014/main" id="{0A5A60F1-6EC6-9103-038B-057ED7391D6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5812" y="4003636"/>
            <a:ext cx="4226044" cy="2351217"/>
          </a:xfrm>
          <a:prstGeom prst="rect">
            <a:avLst/>
          </a:prstGeom>
        </p:spPr>
      </p:pic>
      <p:pic>
        <p:nvPicPr>
          <p:cNvPr id="5" name="Picture 5" descr="cardiac-surgery-scar.jpg">
            <a:extLst>
              <a:ext uri="{FF2B5EF4-FFF2-40B4-BE49-F238E27FC236}">
                <a16:creationId xmlns:a16="http://schemas.microsoft.com/office/drawing/2014/main" id="{386B7B55-F4CB-F4A9-8373-7459999F6A4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73885" y="2671482"/>
            <a:ext cx="2625120" cy="3496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124262" y="217129"/>
            <a:ext cx="8442030" cy="1143000"/>
          </a:xfrm>
        </p:spPr>
        <p:txBody>
          <a:bodyPr>
            <a:normAutofit fontScale="90000"/>
          </a:bodyPr>
          <a:lstStyle/>
          <a:p>
            <a:r>
              <a:rPr lang="th-TH" b="1">
                <a:effectLst/>
              </a:rPr>
              <a:t>กล้ามเนื้อหัวใจวาย ความดันโลหิตสูงทำให้กล้ามเนื้อหัวใจหนา หัวใจทำงานไม่ไหวเกิดหัวใจวายได้ </a:t>
            </a:r>
          </a:p>
        </p:txBody>
      </p:sp>
      <p:pic>
        <p:nvPicPr>
          <p:cNvPr id="7" name="Content Placeholder 6" descr="F23_larg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96100" y="1857364"/>
            <a:ext cx="3571900" cy="2165464"/>
          </a:xfrm>
        </p:spPr>
      </p:pic>
      <p:pic>
        <p:nvPicPr>
          <p:cNvPr id="8" name="Picture 7" descr="sEkkWxIxPYyCpdhHmx1-Aw_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96100" y="4071942"/>
            <a:ext cx="3571900" cy="2634276"/>
          </a:xfrm>
          <a:prstGeom prst="rect">
            <a:avLst/>
          </a:prstGeom>
        </p:spPr>
      </p:pic>
      <p:pic>
        <p:nvPicPr>
          <p:cNvPr id="9" name="Picture 8" descr="tumblr_lrp217slDO1qk3rzjo1_50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2058100"/>
            <a:ext cx="5481498" cy="372835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64776" y="184203"/>
            <a:ext cx="8892989" cy="1252728"/>
          </a:xfrm>
        </p:spPr>
        <p:txBody>
          <a:bodyPr>
            <a:normAutofit fontScale="90000"/>
          </a:bodyPr>
          <a:lstStyle/>
          <a:p>
            <a:r>
              <a:rPr lang="th-TH" b="1">
                <a:effectLst/>
              </a:rPr>
              <a:t>โรคไตเสื่อม  หลอดเลือดที่ไปเลี้ยงไตตีบ หน้าที่การกรองของเสียจะเสียไปเกิดไตวาย 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1267" name="Picture 3" descr="C:\Documents and Settings\Administrator\Desktop\New Folder\SP25TCCACRVOI9CANATOXACAI273MXCAX6SRHQCA4XAB5MCASDL07YCA3FS950CACQ1Q4KCAO6ZXM3CAJMIW6KCADUAZT7CAZKTVT1CA0B3S6JCA4OEX7CCAWE8GYBCAKX1ARBCANGFQX2CAIBP8Y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84005" y="1566578"/>
            <a:ext cx="1951477" cy="2000264"/>
          </a:xfrm>
          <a:prstGeom prst="rect">
            <a:avLst/>
          </a:prstGeom>
          <a:noFill/>
        </p:spPr>
      </p:pic>
      <p:pic>
        <p:nvPicPr>
          <p:cNvPr id="11269" name="Picture 5" descr="C:\Documents and Settings\Administrator\Desktop\New Folder\E68OA2CA9DBBBNCAHHTX3KCA3FL7IYCACQQVWRCAJ14IXYCA338V7QCA7T081NCAMV5I70CAWZCF0SCA46ODGECARH9SJLCAE0IYCQCACC37LFCALJSDQBCAY8YV46CAMC0112CA4NWGH5CAMF5R5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826" y="1477491"/>
            <a:ext cx="3048004" cy="2274280"/>
          </a:xfrm>
          <a:prstGeom prst="rect">
            <a:avLst/>
          </a:prstGeom>
          <a:noFill/>
        </p:spPr>
      </p:pic>
      <p:pic>
        <p:nvPicPr>
          <p:cNvPr id="11270" name="Picture 6" descr="C:\Documents and Settings\Administrator\Desktop\New Folder\าาน้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87357" y="1486176"/>
            <a:ext cx="1571636" cy="2121709"/>
          </a:xfrm>
          <a:prstGeom prst="rect">
            <a:avLst/>
          </a:prstGeom>
          <a:noFill/>
        </p:spPr>
      </p:pic>
      <p:pic>
        <p:nvPicPr>
          <p:cNvPr id="4" name="Picture 2" descr="C:\Documents and Settings\Administrator\Desktop\New Folder\0V93CXCA91PFD6CA0Q3Z0HCAA1WKRTCAMO5QBPCA6C3EKSCA73PBT5CABFD1YZCAMJVUB3CAC421WFCAG41RDQCAX5WLUUCAQPKFIFCAOULLM6CAVC6I68CA5DH6C6CAQDM5XKCAF06WF6CAV2UAVQ.jpg">
            <a:extLst>
              <a:ext uri="{FF2B5EF4-FFF2-40B4-BE49-F238E27FC236}">
                <a16:creationId xmlns:a16="http://schemas.microsoft.com/office/drawing/2014/main" id="{45CA306E-44B1-584E-9271-144E7D82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66039" y="3935220"/>
            <a:ext cx="3643338" cy="2732503"/>
          </a:xfrm>
          <a:prstGeom prst="rect">
            <a:avLst/>
          </a:prstGeom>
          <a:noFill/>
        </p:spPr>
      </p:pic>
      <p:pic>
        <p:nvPicPr>
          <p:cNvPr id="5" name="Picture 2" descr="C:\Documents and Settings\Administrator\Desktop\New Folder\6PXZCVCAWV2XUVCA68LG9VCAV19OEPCAGJ6HFTCADRL0AVCASP9ESKCAVHH5NECAU0J6AFCAKUU1X0CAVM7IU1CAH3FOBWCAQ16HTICAH35JOWCAJFZZGZCA9ZG7MICAPHJ7UTCAL6P28CCAH71GY1.jpg">
            <a:extLst>
              <a:ext uri="{FF2B5EF4-FFF2-40B4-BE49-F238E27FC236}">
                <a16:creationId xmlns:a16="http://schemas.microsoft.com/office/drawing/2014/main" id="{012794CD-535C-0905-E5FE-CC67FCC8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724" y="3911286"/>
            <a:ext cx="4249042" cy="2549425"/>
          </a:xfrm>
          <a:prstGeom prst="rect">
            <a:avLst/>
          </a:prstGeom>
          <a:noFill/>
        </p:spPr>
      </p:pic>
      <p:pic>
        <p:nvPicPr>
          <p:cNvPr id="6" name="Picture 3" descr="C:\Documents and Settings\Administrator\Desktop\New Folder\สืส่.bmp">
            <a:extLst>
              <a:ext uri="{FF2B5EF4-FFF2-40B4-BE49-F238E27FC236}">
                <a16:creationId xmlns:a16="http://schemas.microsoft.com/office/drawing/2014/main" id="{C6B59731-DF13-15EF-0BF0-B4732F09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63184" y="3912795"/>
            <a:ext cx="3528816" cy="26432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>
                <a:effectLst/>
              </a:rPr>
              <a:t>การเกิดโรคหลอดเลือดสมอง </a:t>
            </a:r>
            <a:r>
              <a:rPr lang="en-US" b="1">
                <a:effectLst/>
              </a:rPr>
              <a:t>stroke </a:t>
            </a:r>
            <a:endParaRPr lang="th-TH" b="1">
              <a:effectLst/>
            </a:endParaRPr>
          </a:p>
        </p:txBody>
      </p:sp>
      <p:pic>
        <p:nvPicPr>
          <p:cNvPr id="9" name="Content Placeholder 3" descr="stroke-symptom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849184" y="1463391"/>
            <a:ext cx="3805804" cy="2544938"/>
          </a:xfrm>
          <a:prstGeom prst="rect">
            <a:avLst/>
          </a:prstGeom>
        </p:spPr>
      </p:pic>
      <p:pic>
        <p:nvPicPr>
          <p:cNvPr id="7173" name="Picture 5" descr="C:\Documents and Settings\Administrator\Desktop\New Folder\njl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8678" y="4286232"/>
            <a:ext cx="5743616" cy="2571768"/>
          </a:xfrm>
          <a:prstGeom prst="rect">
            <a:avLst/>
          </a:prstGeom>
          <a:noFill/>
        </p:spPr>
      </p:pic>
      <p:pic>
        <p:nvPicPr>
          <p:cNvPr id="12" name="Picture 11" descr="webmd_rm_illustration_of_stroke_causes_web m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1" y="1785926"/>
            <a:ext cx="3581777" cy="24288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9219" name="Picture 3" descr="C:\Documents and Settings\Administrator\Desktop\New Folder\l m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723" y="334728"/>
            <a:ext cx="3762129" cy="2286016"/>
          </a:xfrm>
          <a:prstGeom prst="rect">
            <a:avLst/>
          </a:prstGeom>
          <a:noFill/>
        </p:spPr>
      </p:pic>
      <p:pic>
        <p:nvPicPr>
          <p:cNvPr id="9221" name="Picture 5" descr="C:\Documents and Settings\Administrator\Desktop\New Folder\FNNLZRCA60HCL7CAE10WKQCATDWUX1CAKEHKWGCAGEL7JRCAGGGTRICACCQY9UCAYJI2N8CA6ANID3CA7WR377CACFZ8H2CAS36DOBCACQ88Z3CAXT6GJKCAM01Z30CAOD9TU3CACZU917CACC9Y1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707" y="3406966"/>
            <a:ext cx="4405343" cy="2643206"/>
          </a:xfrm>
          <a:prstGeom prst="rect">
            <a:avLst/>
          </a:prstGeom>
          <a:noFill/>
        </p:spPr>
      </p:pic>
      <p:pic>
        <p:nvPicPr>
          <p:cNvPr id="9222" name="Picture 6" descr="C:\Documents and Settings\Administrator\Desktop\New Folder\Q71V7VCATEYPKYCAGMU6TPCAX9S228CA4VLSR5CA31IAQ1CAYOSV0UCAHJ8I1DCAK9IBGACAZ9R06KCA6DN48JCA1MWK0QCANMFC73CAVVJATQCAJD8ZMCCA7TXR8CCAQRB5X8CA7I9ARRCA5ZIN0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50073" y="344832"/>
            <a:ext cx="3143272" cy="2357454"/>
          </a:xfrm>
          <a:prstGeom prst="rect">
            <a:avLst/>
          </a:prstGeom>
          <a:noFill/>
        </p:spPr>
      </p:pic>
      <p:pic>
        <p:nvPicPr>
          <p:cNvPr id="9223" name="Picture 7" descr="C:\Documents and Settings\Administrator\Desktop\New Folder\135V3XCAHMMPKWCAHIMQW9CAVUYC32CA1SNQDICABJ60AQCA3SC8Z8CAXNA2KACAL3QWQ9CAXO4493CAPVA917CALV0PADCAQ3KQNJCAY89Q5OCAR3E3KJCARWOFDICA0ZUPNQCAC8DC6XCAF63CM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54876" y="230643"/>
            <a:ext cx="2714644" cy="2714644"/>
          </a:xfrm>
          <a:prstGeom prst="rect">
            <a:avLst/>
          </a:prstGeom>
          <a:noFill/>
        </p:spPr>
      </p:pic>
      <p:pic>
        <p:nvPicPr>
          <p:cNvPr id="4" name="Picture 2" descr="C:\Documents and Settings\Administrator\Desktop\New Folder\NGK10HCAXEUQIFCAFZ36L0CA8ZESQMCAASYW9LCA6DDG3BCA1IJCOLCAGQ1A8HCAT08QR6CA407VL9CAB5O4D7CAJ2ISBWCA7RR4S9CA9KCZHNCA3G6B34CAY287UKCAC3063HCAFW7SJPCAZZJ0DT.jpg">
            <a:extLst>
              <a:ext uri="{FF2B5EF4-FFF2-40B4-BE49-F238E27FC236}">
                <a16:creationId xmlns:a16="http://schemas.microsoft.com/office/drawing/2014/main" id="{ED1E2E39-F706-B7F0-1ED7-1317EA09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10435" y="3099679"/>
            <a:ext cx="4393437" cy="2928958"/>
          </a:xfrm>
          <a:prstGeom prst="rect">
            <a:avLst/>
          </a:prstGeom>
          <a:noFill/>
        </p:spPr>
      </p:pic>
      <p:pic>
        <p:nvPicPr>
          <p:cNvPr id="5" name="Picture 3" descr="C:\Documents and Settings\Administrator\Desktop\New Folder\Y195F2CAB12C4TCAT3C6G5CAJZOQ4NCA8P9KHVCAVEBN8ICA354I2TCAPE98CGCAT3S7JGCAD0QQ1JCAA3KDE2CAZMNFXUCA75WUG4CAEMP3R2CAHKFJZCCAWSTEYZCA69C4CZCAN0XT86CA5MJJ8U.jpg">
            <a:extLst>
              <a:ext uri="{FF2B5EF4-FFF2-40B4-BE49-F238E27FC236}">
                <a16:creationId xmlns:a16="http://schemas.microsoft.com/office/drawing/2014/main" id="{FC35965F-AFBC-D98D-0AAF-CE9C6653F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48988" y="4447075"/>
            <a:ext cx="3449257" cy="22662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E4ABCC6-353A-5D0F-6A02-CF853E4A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54C4825-3B12-2529-F854-930AE964C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5C24E8B-00A3-2D93-FE0B-FEFBAD0A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3" y="420781"/>
            <a:ext cx="3219450" cy="4133850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B9A46AB-0C20-098B-77A3-3F02AEEF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97" y="490538"/>
            <a:ext cx="3057525" cy="404812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C0626F1-EB8C-093D-172D-277A60F6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240" y="4150488"/>
            <a:ext cx="4513374" cy="2283362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C85829BD-9252-95B5-3E02-B270C074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162" y="497995"/>
            <a:ext cx="2886075" cy="4143375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1C9FD87-74D5-701F-106D-A780A7714D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1162" y="2935421"/>
            <a:ext cx="24574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AE55B4BC-90F0-96BA-5557-F0D402518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2" b="49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0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2C5C25-C5B6-A0B1-145B-499A7383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E15809A-3E97-F2F1-FAFA-3A5AB21F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99B730A-0FE4-E89C-6B84-53F7CAF2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2" y="396607"/>
            <a:ext cx="6756463" cy="3637512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F030CA6-9702-060B-D538-FF7D35B7B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2" y="4456217"/>
            <a:ext cx="6632357" cy="20366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FF7F0C56-A09A-BA87-BBA4-58B586F40563}"/>
              </a:ext>
            </a:extLst>
          </p:cNvPr>
          <p:cNvSpPr txBox="1"/>
          <p:nvPr/>
        </p:nvSpPr>
        <p:spPr>
          <a:xfrm>
            <a:off x="7279342" y="170331"/>
            <a:ext cx="45809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200" b="1"/>
              <a:t>มากกว่าร้อยละ 50 ของพระสงฆ์เป็นผู้สูงอายุ และมีโรคเรื้อรัง นอกจากนี้พบว่า ประมาณ ร้อยละ 0.3 เป็นพระ อาพาธระยะท้าย และ</a:t>
            </a:r>
            <a:r>
              <a:rPr lang="th-TH" sz="3200" b="1">
                <a:solidFill>
                  <a:srgbClr val="FF0000"/>
                </a:solidFill>
              </a:rPr>
              <a:t>มักพบว่าเมื่อพระอาพาธติดเตียง หรือพระอาพาธ ระยะท้ายมีความประสงค์จะกลับวัด แต่สถานที่ที่จะรองรับพระอาพาธ เหล่านี้มีน้อยมาก</a:t>
            </a:r>
            <a:r>
              <a:rPr lang="th-TH" sz="3200" b="1"/>
              <a:t> โดยที่วัดก็ขาดบุคลากรผู้ดูแลประจำวัด หรือหากญาติ รับไปดูแลที่บ้านก็มักต้องลาสิกขาในที่สุด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29364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49A3B72-21DD-A663-F0BC-2553E24F4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ชีวิตในอนาคตของเรามีโอกาสเป็นโรคเหล่านั้นหรือไม่</a:t>
            </a:r>
            <a:r>
              <a:rPr lang="en-US"/>
              <a:t>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CE1465C-2705-1508-5E0F-86B52021B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aph on a grid&#10;&#10;Description automatically generated">
            <a:extLst>
              <a:ext uri="{FF2B5EF4-FFF2-40B4-BE49-F238E27FC236}">
                <a16:creationId xmlns:a16="http://schemas.microsoft.com/office/drawing/2014/main" id="{56261E18-D08B-C233-0FDF-77C363552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98" y="1583143"/>
            <a:ext cx="7367836" cy="4987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8EF203C-21A1-DCFC-4708-F06A426F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583143"/>
            <a:ext cx="3657600" cy="234315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D47B69C-2C0B-D0D7-E394-8FA473E3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775" y="4129907"/>
            <a:ext cx="3705225" cy="2314575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A8EFA956-435B-594D-72E0-3A7E6BE7B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04" y="2504622"/>
            <a:ext cx="2948683" cy="29509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82501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495C-9314-CB37-AB77-A54DE147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699" y="1967266"/>
            <a:ext cx="3678211" cy="2547257"/>
          </a:xfrm>
          <a:noFill/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r>
              <a:rPr lang="en-US" err="1"/>
              <a:t>คำทำนาย</a:t>
            </a:r>
            <a:r>
              <a:rPr lang="en-US"/>
              <a:t> 10ปีข้างหน้า : </a:t>
            </a:r>
            <a:br>
              <a:rPr lang="th-TH"/>
            </a:br>
            <a:r>
              <a:rPr lang="en-US"/>
              <a:t>Thai CV risk score</a:t>
            </a:r>
          </a:p>
        </p:txBody>
      </p:sp>
      <p:pic>
        <p:nvPicPr>
          <p:cNvPr id="5" name="Content Placeholder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D689914-FE79-3EB2-0A83-30AF8EF2E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306" y="643466"/>
            <a:ext cx="563471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9E155D5-886E-3105-E4A8-7479B3E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1782FB1-620E-91D2-83E2-9EEA23F82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A89D28B-CAAE-129E-E4D8-9188B68D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28" y="0"/>
            <a:ext cx="10663470" cy="667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1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0D228D20-CAC6-9DD6-1C65-A2809B53C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374753"/>
            <a:ext cx="10905066" cy="60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4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i="0">
                <a:effectLst/>
              </a:rPr>
              <a:t>รู้จัก 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04672"/>
              </p:ext>
            </p:extLst>
          </p:nvPr>
        </p:nvGraphicFramePr>
        <p:xfrm>
          <a:off x="838200" y="1495332"/>
          <a:ext cx="10515600" cy="4875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99DB9532-F21F-867A-2909-5544275E30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563" y="0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45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C2660AD-17C5-BF86-A914-BC9605CF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C695FF45-BCDB-35A7-95BF-40D117246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406" y="359135"/>
            <a:ext cx="7695754" cy="6090998"/>
          </a:xfrm>
        </p:spPr>
      </p:pic>
    </p:spTree>
    <p:extLst>
      <p:ext uri="{BB962C8B-B14F-4D97-AF65-F5344CB8AC3E}">
        <p14:creationId xmlns:p14="http://schemas.microsoft.com/office/powerpoint/2010/main" val="340889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311" descr="A group of people pictograms&#10;&#10;Description automatically generated">
            <a:extLst>
              <a:ext uri="{FF2B5EF4-FFF2-40B4-BE49-F238E27FC236}">
                <a16:creationId xmlns:a16="http://schemas.microsoft.com/office/drawing/2014/main" id="{0E9BBD43-F56D-8F62-0090-9B1E3B39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" y="2802103"/>
            <a:ext cx="3113598" cy="1375915"/>
          </a:xfrm>
          <a:prstGeom prst="rect">
            <a:avLst/>
          </a:prstGeom>
        </p:spPr>
      </p:pic>
      <p:pic>
        <p:nvPicPr>
          <p:cNvPr id="238" name="Picture 237" descr="A diagram of a cell membrane&#10;&#10;Description automatically generated">
            <a:extLst>
              <a:ext uri="{FF2B5EF4-FFF2-40B4-BE49-F238E27FC236}">
                <a16:creationId xmlns:a16="http://schemas.microsoft.com/office/drawing/2014/main" id="{F7446012-DA58-D4CE-3B6A-3C28009C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29" y="2027116"/>
            <a:ext cx="3629745" cy="1806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D8F71-DFEF-E872-D487-3702E5DA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" name="Content Placeholder 173" descr="A diagram of a cell division&#10;&#10;Description automatically generated">
            <a:extLst>
              <a:ext uri="{FF2B5EF4-FFF2-40B4-BE49-F238E27FC236}">
                <a16:creationId xmlns:a16="http://schemas.microsoft.com/office/drawing/2014/main" id="{67F5986A-D8A7-BD1C-BC8B-B73923C19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03311" y="274154"/>
            <a:ext cx="2090854" cy="1519586"/>
          </a:xfrm>
        </p:spPr>
      </p:pic>
      <p:pic>
        <p:nvPicPr>
          <p:cNvPr id="260" name="Picture 259" descr="A diagram of a person with different types of bacteria&#10;&#10;Description automatically generated">
            <a:extLst>
              <a:ext uri="{FF2B5EF4-FFF2-40B4-BE49-F238E27FC236}">
                <a16:creationId xmlns:a16="http://schemas.microsoft.com/office/drawing/2014/main" id="{215F6B9D-1C8A-E0E0-8511-35C3FE015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100" y="4981831"/>
            <a:ext cx="1844971" cy="1723769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0514E3-8D94-896C-82F4-BF839F162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257923"/>
              </p:ext>
            </p:extLst>
          </p:nvPr>
        </p:nvGraphicFramePr>
        <p:xfrm>
          <a:off x="1232418" y="278008"/>
          <a:ext cx="9404195" cy="4851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เครื่องหมายบวก 2">
            <a:extLst>
              <a:ext uri="{FF2B5EF4-FFF2-40B4-BE49-F238E27FC236}">
                <a16:creationId xmlns:a16="http://schemas.microsoft.com/office/drawing/2014/main" id="{17E776AE-9230-5B96-5573-AB310F845DB3}"/>
              </a:ext>
            </a:extLst>
          </p:cNvPr>
          <p:cNvSpPr/>
          <p:nvPr/>
        </p:nvSpPr>
        <p:spPr>
          <a:xfrm>
            <a:off x="5997388" y="4643717"/>
            <a:ext cx="914400" cy="995082"/>
          </a:xfrm>
          <a:prstGeom prst="mathPlus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5D26F3CC-ADD6-5DFD-6958-8663087B9A97}"/>
              </a:ext>
            </a:extLst>
          </p:cNvPr>
          <p:cNvSpPr/>
          <p:nvPr/>
        </p:nvSpPr>
        <p:spPr>
          <a:xfrm>
            <a:off x="5280212" y="5638800"/>
            <a:ext cx="277009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/>
              <a:t>สิ่งแวดล้อมรอบตัว</a:t>
            </a:r>
            <a:endParaRPr lang="en-US" sz="3200" b="1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61A3916F-FDFD-83F0-FF46-B520764897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5026" y="251012"/>
            <a:ext cx="960910" cy="990880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E83BC3A9-7FD2-C701-F598-DD6FEACC8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2040" y="5425343"/>
            <a:ext cx="2648926" cy="1303344"/>
          </a:xfrm>
          <a:prstGeom prst="rect">
            <a:avLst/>
          </a:prstGeom>
        </p:spPr>
      </p:pic>
      <p:sp>
        <p:nvSpPr>
          <p:cNvPr id="16" name="วงรี 15">
            <a:extLst>
              <a:ext uri="{FF2B5EF4-FFF2-40B4-BE49-F238E27FC236}">
                <a16:creationId xmlns:a16="http://schemas.microsoft.com/office/drawing/2014/main" id="{019C6200-580B-08A4-64D7-9FA8045A9E35}"/>
              </a:ext>
            </a:extLst>
          </p:cNvPr>
          <p:cNvSpPr/>
          <p:nvPr/>
        </p:nvSpPr>
        <p:spPr>
          <a:xfrm>
            <a:off x="5172636" y="242047"/>
            <a:ext cx="2169459" cy="20439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กรรมเก่า</a:t>
            </a:r>
          </a:p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Genes</a:t>
            </a: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D7617356-3A67-B194-7F74-1995744A0616}"/>
              </a:ext>
            </a:extLst>
          </p:cNvPr>
          <p:cNvSpPr/>
          <p:nvPr/>
        </p:nvSpPr>
        <p:spPr>
          <a:xfrm>
            <a:off x="6660774" y="2850778"/>
            <a:ext cx="3657601" cy="24383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การเปิด</a:t>
            </a: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th-TH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ปิด</a:t>
            </a:r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genes</a:t>
            </a:r>
          </a:p>
          <a:p>
            <a:pPr algn="ctr"/>
            <a:r>
              <a:rPr lang="en-US" sz="3200" b="1">
                <a:solidFill>
                  <a:schemeClr val="tx1">
                    <a:lumMod val="85000"/>
                    <a:lumOff val="15000"/>
                  </a:schemeClr>
                </a:solidFill>
              </a:rPr>
              <a:t>(Epigenetics)</a:t>
            </a: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1B03C313-32CA-94D2-2781-3366B7112D46}"/>
              </a:ext>
            </a:extLst>
          </p:cNvPr>
          <p:cNvSpPr/>
          <p:nvPr/>
        </p:nvSpPr>
        <p:spPr>
          <a:xfrm>
            <a:off x="4572001" y="5531223"/>
            <a:ext cx="3953435" cy="114748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Microbiobes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306DC3AB-B5EC-644D-2610-D503D290F8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3347" y="1595717"/>
            <a:ext cx="1411493" cy="1051112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CB11C2D5-1FA7-C085-B407-18E39639F3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4917" y="5056743"/>
            <a:ext cx="2097083" cy="1262423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41512B0F-CEB3-4575-842E-32BA9A18AA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99867" y="3624720"/>
            <a:ext cx="1608520" cy="13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7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C80E012-DF6A-5C00-2A5C-621E17F59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196CC47-5B43-44D3-CD86-A3BA2A14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1A626FF-3BFF-D7BD-FD17-1874FBD9C3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79150" y="0"/>
            <a:ext cx="12391698" cy="6858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3E869A50-552E-9B47-27CD-B61FF59FBDA5}"/>
              </a:ext>
            </a:extLst>
          </p:cNvPr>
          <p:cNvSpPr txBox="1"/>
          <p:nvPr/>
        </p:nvSpPr>
        <p:spPr>
          <a:xfrm>
            <a:off x="3724381" y="2132358"/>
            <a:ext cx="802925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5400" b="1">
                <a:solidFill>
                  <a:schemeClr val="tx1"/>
                </a:solidFill>
              </a:rPr>
              <a:t>การปรับพฤติกรรมที่ถูกต้องในปัจจุบัน </a:t>
            </a:r>
            <a:r>
              <a:rPr lang="en-US" sz="5400" b="1">
                <a:solidFill>
                  <a:schemeClr val="tx1"/>
                </a:solidFill>
              </a:rPr>
              <a:t>+ </a:t>
            </a:r>
            <a:r>
              <a:rPr lang="th-TH" sz="5400" b="1">
                <a:solidFill>
                  <a:schemeClr val="tx1"/>
                </a:solidFill>
              </a:rPr>
              <a:t>อยู่ในสิ่งแวดล้อมที่ดี </a:t>
            </a:r>
          </a:p>
          <a:p>
            <a:pPr algn="ctr"/>
            <a:r>
              <a:rPr lang="th-TH" sz="5400" b="1">
                <a:solidFill>
                  <a:schemeClr val="tx1"/>
                </a:solidFill>
              </a:rPr>
              <a:t>ทำให้มีชีวิตที่ดีได้ในอนาคต</a:t>
            </a:r>
            <a:endParaRPr lang="en-US" sz="5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57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9E155D5-886E-3105-E4A8-7479B3E96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41782FB1-620E-91D2-83E2-9EEA23F82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A89D28B-CAAE-129E-E4D8-9188B68D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28" y="0"/>
            <a:ext cx="10663470" cy="6679579"/>
          </a:xfrm>
          <a:prstGeom prst="rect">
            <a:avLst/>
          </a:prstGeom>
        </p:spPr>
      </p:pic>
      <p:sp>
        <p:nvSpPr>
          <p:cNvPr id="4" name="วงรี 3">
            <a:extLst>
              <a:ext uri="{FF2B5EF4-FFF2-40B4-BE49-F238E27FC236}">
                <a16:creationId xmlns:a16="http://schemas.microsoft.com/office/drawing/2014/main" id="{8FA61C52-2462-BFC6-0054-27A243E95371}"/>
              </a:ext>
            </a:extLst>
          </p:cNvPr>
          <p:cNvSpPr/>
          <p:nvPr/>
        </p:nvSpPr>
        <p:spPr>
          <a:xfrm>
            <a:off x="544528" y="1859623"/>
            <a:ext cx="1828800" cy="493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F779C9F6-0636-0564-AED8-9E6AFD71A32F}"/>
              </a:ext>
            </a:extLst>
          </p:cNvPr>
          <p:cNvSpPr/>
          <p:nvPr/>
        </p:nvSpPr>
        <p:spPr>
          <a:xfrm>
            <a:off x="655834" y="2505182"/>
            <a:ext cx="1828800" cy="493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1BA4194C-FF57-C651-47D2-9BF7D750D7C1}"/>
              </a:ext>
            </a:extLst>
          </p:cNvPr>
          <p:cNvSpPr/>
          <p:nvPr/>
        </p:nvSpPr>
        <p:spPr>
          <a:xfrm>
            <a:off x="767136" y="3089096"/>
            <a:ext cx="1828800" cy="493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3486CB09-794D-2025-13D3-980BA1AA919C}"/>
              </a:ext>
            </a:extLst>
          </p:cNvPr>
          <p:cNvSpPr/>
          <p:nvPr/>
        </p:nvSpPr>
        <p:spPr>
          <a:xfrm>
            <a:off x="583913" y="4529190"/>
            <a:ext cx="3166153" cy="493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0849EE42-256C-35D5-29C7-6C03C03DC75E}"/>
              </a:ext>
            </a:extLst>
          </p:cNvPr>
          <p:cNvSpPr/>
          <p:nvPr/>
        </p:nvSpPr>
        <p:spPr>
          <a:xfrm>
            <a:off x="202057" y="5226120"/>
            <a:ext cx="3166153" cy="10719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EFC86968-7649-54B4-1803-957994A4E469}"/>
              </a:ext>
            </a:extLst>
          </p:cNvPr>
          <p:cNvSpPr/>
          <p:nvPr/>
        </p:nvSpPr>
        <p:spPr>
          <a:xfrm>
            <a:off x="4315145" y="1387012"/>
            <a:ext cx="6102849" cy="414048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800"/>
              <a:t>บุหรี่</a:t>
            </a:r>
          </a:p>
          <a:p>
            <a:pPr algn="ctr"/>
            <a:r>
              <a:rPr lang="th-TH" sz="4800"/>
              <a:t>เบาหวาน</a:t>
            </a:r>
          </a:p>
          <a:p>
            <a:pPr algn="ctr"/>
            <a:r>
              <a:rPr lang="th-TH" sz="4800"/>
              <a:t>ความดันโลหิต</a:t>
            </a:r>
          </a:p>
          <a:p>
            <a:pPr algn="ctr"/>
            <a:r>
              <a:rPr lang="th-TH" sz="4800"/>
              <a:t>ไขมันในเลือด</a:t>
            </a:r>
          </a:p>
          <a:p>
            <a:pPr algn="ctr"/>
            <a:r>
              <a:rPr lang="th-TH" sz="4800"/>
              <a:t>อ้วน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91646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ตัวแทนเนื้อหา 8" descr="รูปภาพประกอบด้วย ข้อความ, เมนู, วัด, การทำสมาธิ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C424CED-3716-F7D4-F787-4B5D8649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17" r="954" b="1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5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 sz="3600">
                <a:cs typeface="DilleniaUPC"/>
              </a:rPr>
              <a:t>โรคไม่ติดต่อ </a:t>
            </a:r>
            <a:r>
              <a:rPr lang="th-TH" sz="3600" err="1">
                <a:cs typeface="DilleniaUPC"/>
              </a:rPr>
              <a:t>Non</a:t>
            </a:r>
            <a:r>
              <a:rPr lang="th-TH" sz="3600">
                <a:cs typeface="DilleniaUPC"/>
              </a:rPr>
              <a:t> </a:t>
            </a:r>
            <a:r>
              <a:rPr lang="th-TH" sz="3600" err="1">
                <a:cs typeface="DilleniaUPC"/>
              </a:rPr>
              <a:t>Communicable</a:t>
            </a:r>
            <a:r>
              <a:rPr lang="th-TH" sz="3600">
                <a:cs typeface="DilleniaUPC"/>
              </a:rPr>
              <a:t> </a:t>
            </a:r>
            <a:r>
              <a:rPr lang="th-TH" sz="3600" err="1">
                <a:cs typeface="DilleniaUPC"/>
              </a:rPr>
              <a:t>Diseases</a:t>
            </a:r>
            <a:r>
              <a:rPr lang="th-TH" sz="3600">
                <a:cs typeface="DilleniaUPC"/>
              </a:rPr>
              <a:t> (</a:t>
            </a:r>
            <a:r>
              <a:rPr lang="th-TH" sz="3600" err="1">
                <a:cs typeface="DilleniaUPC"/>
              </a:rPr>
              <a:t>NCDs</a:t>
            </a:r>
            <a:r>
              <a:rPr lang="th-TH" sz="3600">
                <a:cs typeface="DilleniaUPC"/>
              </a:rPr>
              <a:t>)</a:t>
            </a:r>
            <a:endParaRPr lang="th-TH" sz="3600">
              <a:solidFill>
                <a:srgbClr val="000000"/>
              </a:solidFill>
              <a:cs typeface="DilleniaUP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98494"/>
            <a:ext cx="10681447" cy="5253318"/>
          </a:xfrm>
        </p:spPr>
        <p:txBody>
          <a:bodyPr vert="horz" lIns="54864" tIns="91440" rIns="91440" bIns="45720" rtlCol="0" anchor="t">
            <a:normAutofit fontScale="70000" lnSpcReduction="20000"/>
          </a:bodyPr>
          <a:lstStyle/>
          <a:p>
            <a:pPr marL="438785"/>
            <a:r>
              <a:rPr lang="th-TH" sz="3800" b="1">
                <a:latin typeface="Angsana New"/>
              </a:rPr>
              <a:t>โรคอ้วน</a:t>
            </a:r>
            <a:r>
              <a:rPr lang="en-US" sz="3800" b="1">
                <a:latin typeface="Angsana New"/>
              </a:rPr>
              <a:t>(Obesity)</a:t>
            </a:r>
          </a:p>
          <a:p>
            <a:pPr marL="438785"/>
            <a:r>
              <a:rPr lang="th-TH" sz="3800" b="1">
                <a:latin typeface="Angsana New"/>
              </a:rPr>
              <a:t>โรคเบาหวาน</a:t>
            </a:r>
            <a:r>
              <a:rPr lang="en-US" sz="3800" b="1">
                <a:latin typeface="Angsana New"/>
              </a:rPr>
              <a:t>(Diabetes </a:t>
            </a:r>
            <a:r>
              <a:rPr lang="en-US" sz="3800" b="1" err="1">
                <a:latin typeface="Angsana New"/>
              </a:rPr>
              <a:t>millitus</a:t>
            </a:r>
            <a:r>
              <a:rPr lang="en-US" sz="3800" b="1">
                <a:latin typeface="Angsana New"/>
              </a:rPr>
              <a:t>..DM)</a:t>
            </a:r>
            <a:endParaRPr lang="th-TH" sz="38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โรคความดันโลหิตสูง</a:t>
            </a:r>
            <a:r>
              <a:rPr lang="en-US" sz="3800" b="1">
                <a:latin typeface="Angsana New"/>
              </a:rPr>
              <a:t>(</a:t>
            </a:r>
            <a:r>
              <a:rPr lang="en-US" sz="3800" b="1" err="1">
                <a:latin typeface="Angsana New"/>
              </a:rPr>
              <a:t>Hypertension..HT</a:t>
            </a:r>
            <a:r>
              <a:rPr lang="en-US" sz="3800" b="1">
                <a:latin typeface="Angsana New"/>
              </a:rPr>
              <a:t>)</a:t>
            </a:r>
            <a:endParaRPr lang="th-TH" sz="38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โรคไขมันในเลือดสูง</a:t>
            </a:r>
            <a:r>
              <a:rPr lang="en-US" sz="3800" b="1">
                <a:latin typeface="Angsana New"/>
              </a:rPr>
              <a:t>(</a:t>
            </a:r>
            <a:r>
              <a:rPr lang="en-US" sz="3800" b="1" err="1">
                <a:latin typeface="Angsana New"/>
              </a:rPr>
              <a:t>Dyslipidemia..DLP</a:t>
            </a:r>
            <a:r>
              <a:rPr lang="en-US" sz="3800" b="1">
                <a:latin typeface="Angsana New"/>
              </a:rPr>
              <a:t>)</a:t>
            </a:r>
          </a:p>
          <a:p>
            <a:pPr marL="438785"/>
            <a:r>
              <a:rPr lang="en-US" sz="3800" b="1" err="1">
                <a:latin typeface="Angsana New"/>
              </a:rPr>
              <a:t>เสพติดสูบบุหรี่</a:t>
            </a:r>
            <a:r>
              <a:rPr lang="en-US" sz="3800" b="1">
                <a:latin typeface="Angsana New"/>
              </a:rPr>
              <a:t>(Smoking) , </a:t>
            </a:r>
            <a:r>
              <a:rPr lang="en-US" sz="3800" b="1" err="1">
                <a:latin typeface="Angsana New"/>
              </a:rPr>
              <a:t>เสพติดสุรา</a:t>
            </a:r>
            <a:r>
              <a:rPr lang="en-US" sz="3800" b="1">
                <a:latin typeface="Angsana New"/>
              </a:rPr>
              <a:t>(Alcoholism)</a:t>
            </a:r>
          </a:p>
          <a:p>
            <a:pPr marL="118745" indent="0">
              <a:buNone/>
            </a:pPr>
            <a:endParaRPr lang="en-US" sz="2600" b="1">
              <a:latin typeface="Angsana New"/>
            </a:endParaRPr>
          </a:p>
          <a:p>
            <a:pPr marL="118745" indent="0">
              <a:buNone/>
            </a:pPr>
            <a:endParaRPr lang="en-US" sz="26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โรคมะเร็ง </a:t>
            </a:r>
            <a:r>
              <a:rPr lang="en-US" sz="3800" b="1">
                <a:latin typeface="Angsana New"/>
              </a:rPr>
              <a:t>(Cancer)</a:t>
            </a:r>
            <a:endParaRPr lang="th-TH" sz="3800" b="1">
              <a:latin typeface="Angsana New"/>
            </a:endParaRPr>
          </a:p>
          <a:p>
            <a:pPr marL="438785"/>
            <a:r>
              <a:rPr lang="th-TH" sz="3800" b="1">
                <a:latin typeface="Angsana New"/>
              </a:rPr>
              <a:t>โรคถุงลมโป่งพอง</a:t>
            </a:r>
            <a:r>
              <a:rPr lang="en-US" sz="3800" b="1">
                <a:latin typeface="Angsana New"/>
              </a:rPr>
              <a:t> (COPD)</a:t>
            </a:r>
            <a:endParaRPr lang="th-TH" sz="3800" b="1">
              <a:latin typeface="Angsana New"/>
            </a:endParaRPr>
          </a:p>
          <a:p>
            <a:pPr marL="438785"/>
            <a:r>
              <a:rPr lang="en-US" sz="3800" b="1" err="1">
                <a:latin typeface="Angsana New"/>
              </a:rPr>
              <a:t>โรคหัวใจขาดเลือด</a:t>
            </a:r>
            <a:r>
              <a:rPr lang="en-US" sz="3800" b="1">
                <a:latin typeface="Angsana New"/>
              </a:rPr>
              <a:t> (Myocardial infarction)</a:t>
            </a:r>
          </a:p>
          <a:p>
            <a:pPr marL="438785"/>
            <a:r>
              <a:rPr lang="en-US" sz="3800" b="1" err="1">
                <a:latin typeface="Angsana New"/>
              </a:rPr>
              <a:t>โรคไตเสื่อม</a:t>
            </a:r>
            <a:r>
              <a:rPr lang="en-US" sz="3800" b="1">
                <a:latin typeface="Angsana New"/>
              </a:rPr>
              <a:t>(Chronic kidney disease)</a:t>
            </a:r>
          </a:p>
          <a:p>
            <a:pPr marL="438785"/>
            <a:r>
              <a:rPr lang="en-US" sz="3800" b="1" err="1">
                <a:latin typeface="Angsana New"/>
              </a:rPr>
              <a:t>โรคสมองขาดเลือด</a:t>
            </a:r>
            <a:r>
              <a:rPr lang="en-US" sz="3800" b="1">
                <a:latin typeface="Angsana New"/>
              </a:rPr>
              <a:t>(Ischemic stroke </a:t>
            </a:r>
            <a:r>
              <a:rPr lang="en-US" sz="3800" b="1" err="1">
                <a:latin typeface="Angsana New"/>
              </a:rPr>
              <a:t>และโรคเส้นเลือดในสมองแตก</a:t>
            </a:r>
            <a:r>
              <a:rPr lang="en-US" sz="3800" b="1">
                <a:latin typeface="Angsana New"/>
              </a:rPr>
              <a:t>(Hemorrhagic stroke)</a:t>
            </a:r>
          </a:p>
          <a:p>
            <a:pPr marL="438785"/>
            <a:r>
              <a:rPr lang="en-US" sz="3800" b="1" err="1">
                <a:latin typeface="Angsana New"/>
              </a:rPr>
              <a:t>โรคตับแข็ง</a:t>
            </a:r>
            <a:r>
              <a:rPr lang="en-US" sz="3800" b="1">
                <a:latin typeface="Angsana New"/>
              </a:rPr>
              <a:t>(Cirrhosis)</a:t>
            </a:r>
            <a:endParaRPr lang="en-US" sz="3800" b="1">
              <a:latin typeface="Corbel"/>
            </a:endParaRPr>
          </a:p>
          <a:p>
            <a:pPr marL="438785"/>
            <a:endParaRPr lang="en-US" sz="2400"/>
          </a:p>
        </p:txBody>
      </p:sp>
      <p:sp>
        <p:nvSpPr>
          <p:cNvPr id="7" name="Down Arrow 4">
            <a:extLst>
              <a:ext uri="{FF2B5EF4-FFF2-40B4-BE49-F238E27FC236}">
                <a16:creationId xmlns:a16="http://schemas.microsoft.com/office/drawing/2014/main" id="{64139A23-234E-E885-2462-5E260B6D84F3}"/>
              </a:ext>
            </a:extLst>
          </p:cNvPr>
          <p:cNvSpPr/>
          <p:nvPr/>
        </p:nvSpPr>
        <p:spPr>
          <a:xfrm>
            <a:off x="3380126" y="3536872"/>
            <a:ext cx="763940" cy="5481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artoon of two people in robes&#10;&#10;Description automatically generated">
            <a:extLst>
              <a:ext uri="{FF2B5EF4-FFF2-40B4-BE49-F238E27FC236}">
                <a16:creationId xmlns:a16="http://schemas.microsoft.com/office/drawing/2014/main" id="{2556CE4B-65BC-C4B0-A47D-73CD9AC2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638" y="2765747"/>
            <a:ext cx="2841103" cy="2236562"/>
          </a:xfrm>
          <a:prstGeom prst="rect">
            <a:avLst/>
          </a:prstGeom>
        </p:spPr>
      </p:pic>
      <p:sp>
        <p:nvSpPr>
          <p:cNvPr id="8" name="เครื่องหมายคูณ 7">
            <a:extLst>
              <a:ext uri="{FF2B5EF4-FFF2-40B4-BE49-F238E27FC236}">
                <a16:creationId xmlns:a16="http://schemas.microsoft.com/office/drawing/2014/main" id="{627F2484-5213-B6D2-4678-4AA6F42C7F0A}"/>
              </a:ext>
            </a:extLst>
          </p:cNvPr>
          <p:cNvSpPr/>
          <p:nvPr/>
        </p:nvSpPr>
        <p:spPr>
          <a:xfrm>
            <a:off x="914400" y="3523673"/>
            <a:ext cx="5907742" cy="352312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ECEFFEB-A115-4091-8334-E45EC193AEF7}"/>
              </a:ext>
            </a:extLst>
          </p:cNvPr>
          <p:cNvSpPr/>
          <p:nvPr/>
        </p:nvSpPr>
        <p:spPr>
          <a:xfrm>
            <a:off x="710037" y="1308649"/>
            <a:ext cx="6768353" cy="235771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F33DC716-1C7A-416B-9A3D-57C096434491}"/>
              </a:ext>
            </a:extLst>
          </p:cNvPr>
          <p:cNvSpPr/>
          <p:nvPr/>
        </p:nvSpPr>
        <p:spPr>
          <a:xfrm>
            <a:off x="297787" y="3777947"/>
            <a:ext cx="11056013" cy="175432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5400" b="0" cap="none" spc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ป้องกันและรักษาโรคเหล่านี้ก่อนจะกลายเป็นโรคร้า</a:t>
            </a:r>
            <a:r>
              <a:rPr lang="th-TH" sz="54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ย</a:t>
            </a:r>
            <a:r>
              <a:rPr lang="th-TH" sz="5400" b="0" cap="none" spc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แรง</a:t>
            </a:r>
            <a:r>
              <a:rPr lang="th-TH" sz="54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ที่ลดคุณภาพชีวิต </a:t>
            </a:r>
            <a:r>
              <a:rPr lang="en-US" sz="54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sz="5400" err="1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healthspan</a:t>
            </a:r>
            <a:r>
              <a:rPr lang="en-US" sz="540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th-TH" sz="5400" b="0" cap="none" spc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44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DA36D871-6128-2D72-2F8E-E9478F6C2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t="17090" r="-1" b="-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  <p:pic>
        <p:nvPicPr>
          <p:cNvPr id="3" name="Picture 2" descr="A poster with a cigarette and a red circle with text&#10;&#10;Description automatically generated">
            <a:extLst>
              <a:ext uri="{FF2B5EF4-FFF2-40B4-BE49-F238E27FC236}">
                <a16:creationId xmlns:a16="http://schemas.microsoft.com/office/drawing/2014/main" id="{6CD7E538-7FA2-2474-3B36-1CEE39E30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04" y="204543"/>
            <a:ext cx="4774002" cy="6448913"/>
          </a:xfrm>
          <a:prstGeom prst="rect">
            <a:avLst/>
          </a:prstGeom>
        </p:spPr>
      </p:pic>
      <p:pic>
        <p:nvPicPr>
          <p:cNvPr id="2" name="Picture 1" descr="A pie chart with a number of text&#10;&#10;Description automatically generated">
            <a:extLst>
              <a:ext uri="{FF2B5EF4-FFF2-40B4-BE49-F238E27FC236}">
                <a16:creationId xmlns:a16="http://schemas.microsoft.com/office/drawing/2014/main" id="{3AFA740E-D413-52CC-1443-1433BE67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15" y="548314"/>
            <a:ext cx="10179169" cy="57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82E0308-6AE9-4137-D831-CFA5E7F7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สรุปการคัดกรองสุขภาพฯ ของพระภิกษุ-สามเณร ในเขต</a:t>
            </a:r>
            <a:r>
              <a:rPr lang="th-TH" err="1"/>
              <a:t>กทม</a:t>
            </a:r>
            <a:r>
              <a:rPr lang="en-US"/>
              <a:t>.</a:t>
            </a:r>
            <a:r>
              <a:rPr lang="th-TH"/>
              <a:t>ปี</a:t>
            </a:r>
            <a:r>
              <a:rPr lang="en-US"/>
              <a:t>2566</a:t>
            </a:r>
            <a:r>
              <a:rPr lang="th-TH"/>
              <a:t> พบว่า มีภาวะ เป็นโรค ดังนี้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7584DDE-3DC2-F23F-459B-6E2FB253B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9373B7A-2EDF-0670-06A5-AEB4C0F2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24" y="1871947"/>
            <a:ext cx="8766993" cy="485398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5AAE38AF-AA98-EC39-9645-A9C5790829C9}"/>
              </a:ext>
            </a:extLst>
          </p:cNvPr>
          <p:cNvSpPr txBox="1"/>
          <p:nvPr/>
        </p:nvSpPr>
        <p:spPr>
          <a:xfrm>
            <a:off x="8890048" y="5655840"/>
            <a:ext cx="20260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FF0000"/>
                </a:solidFill>
              </a:rPr>
              <a:t>โรคอ้วน </a:t>
            </a:r>
            <a:r>
              <a:rPr lang="en-US" sz="2400" b="1">
                <a:solidFill>
                  <a:srgbClr val="FF0000"/>
                </a:solidFill>
              </a:rPr>
              <a:t>43.94%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28C637B-5D2D-3AE2-3F3F-E19A3650EA7E}"/>
              </a:ext>
            </a:extLst>
          </p:cNvPr>
          <p:cNvSpPr txBox="1"/>
          <p:nvPr/>
        </p:nvSpPr>
        <p:spPr>
          <a:xfrm>
            <a:off x="4523652" y="4556120"/>
            <a:ext cx="2447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FF0000"/>
                </a:solidFill>
              </a:rPr>
              <a:t>โรคเบาหวาน</a:t>
            </a:r>
            <a:r>
              <a:rPr lang="en-US" sz="2400" b="1">
                <a:solidFill>
                  <a:srgbClr val="FF0000"/>
                </a:solidFill>
              </a:rPr>
              <a:t>11.66%</a:t>
            </a: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5528EFE-27FE-65D6-B75B-0252C146A714}"/>
              </a:ext>
            </a:extLst>
          </p:cNvPr>
          <p:cNvSpPr txBox="1"/>
          <p:nvPr/>
        </p:nvSpPr>
        <p:spPr>
          <a:xfrm>
            <a:off x="5441283" y="3459486"/>
            <a:ext cx="3056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FF0000"/>
                </a:solidFill>
              </a:rPr>
              <a:t>โรคความดันโลหิตสูง</a:t>
            </a:r>
            <a:r>
              <a:rPr lang="en-US" sz="2400" b="1">
                <a:solidFill>
                  <a:srgbClr val="FF0000"/>
                </a:solidFill>
              </a:rPr>
              <a:t>18.31%</a:t>
            </a: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CF44C8BA-691B-C244-11A2-4B55B2F47D5A}"/>
              </a:ext>
            </a:extLst>
          </p:cNvPr>
          <p:cNvSpPr txBox="1"/>
          <p:nvPr/>
        </p:nvSpPr>
        <p:spPr>
          <a:xfrm>
            <a:off x="6400652" y="2383722"/>
            <a:ext cx="29224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>
                <a:solidFill>
                  <a:srgbClr val="FF0000"/>
                </a:solidFill>
              </a:rPr>
              <a:t>โรคไขมันในเลือดสูง </a:t>
            </a:r>
            <a:r>
              <a:rPr lang="en-US" sz="2400" b="1">
                <a:solidFill>
                  <a:srgbClr val="FF0000"/>
                </a:solidFill>
              </a:rPr>
              <a:t>25.3%</a:t>
            </a: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5598CCA-334A-EFCD-A532-C8408977DA50}"/>
              </a:ext>
            </a:extLst>
          </p:cNvPr>
          <p:cNvSpPr txBox="1"/>
          <p:nvPr/>
        </p:nvSpPr>
        <p:spPr>
          <a:xfrm>
            <a:off x="1423624" y="6266779"/>
            <a:ext cx="2483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N= </a:t>
            </a:r>
            <a:r>
              <a:rPr lang="th-TH"/>
              <a:t>พระภิกษุ-สามเณร 1,518 รูป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5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กลุ่มโรคไม่ติดต่อที่สำคัญ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54864" tIns="91440" rIns="91440" bIns="45720" rtlCol="0" anchor="t">
            <a:normAutofit/>
          </a:bodyPr>
          <a:lstStyle/>
          <a:p>
            <a:pPr marL="438785"/>
            <a:r>
              <a:rPr lang="th-TH" sz="4000">
                <a:cs typeface="DilleniaUPC"/>
              </a:rPr>
              <a:t>โรคอ้วน</a:t>
            </a:r>
            <a:r>
              <a:rPr lang="en-US" sz="4000"/>
              <a:t>(Obesity)</a:t>
            </a:r>
          </a:p>
          <a:p>
            <a:pPr marL="438785"/>
            <a:r>
              <a:rPr lang="th-TH" sz="4000">
                <a:cs typeface="DilleniaUPC"/>
              </a:rPr>
              <a:t>โรคเบาหวาน</a:t>
            </a:r>
            <a:r>
              <a:rPr lang="en-US" sz="4000"/>
              <a:t>(Diabetes </a:t>
            </a:r>
            <a:r>
              <a:rPr lang="en-US" sz="4000" err="1"/>
              <a:t>millitus</a:t>
            </a:r>
            <a:r>
              <a:rPr lang="en-US" sz="4000"/>
              <a:t>..DM)</a:t>
            </a:r>
            <a:endParaRPr lang="th-TH" sz="4000">
              <a:cs typeface="DilleniaUPC"/>
            </a:endParaRPr>
          </a:p>
          <a:p>
            <a:pPr marL="438785"/>
            <a:r>
              <a:rPr lang="th-TH" sz="4000">
                <a:cs typeface="DilleniaUPC"/>
              </a:rPr>
              <a:t>โรคความดันโลหิตสูง</a:t>
            </a:r>
            <a:r>
              <a:rPr lang="en-US" sz="4000"/>
              <a:t>(</a:t>
            </a:r>
            <a:r>
              <a:rPr lang="en-US" sz="4000" err="1"/>
              <a:t>Hypertension..HT</a:t>
            </a:r>
            <a:r>
              <a:rPr lang="en-US" sz="4000"/>
              <a:t>)</a:t>
            </a:r>
            <a:endParaRPr lang="th-TH" sz="4000">
              <a:cs typeface="DilleniaUPC"/>
            </a:endParaRPr>
          </a:p>
          <a:p>
            <a:pPr marL="438785"/>
            <a:r>
              <a:rPr lang="th-TH" sz="3600">
                <a:cs typeface="DilleniaUPC"/>
              </a:rPr>
              <a:t>โรคไขมันในเลือดสูง</a:t>
            </a:r>
            <a:r>
              <a:rPr lang="en-US" sz="3600"/>
              <a:t>(</a:t>
            </a:r>
            <a:r>
              <a:rPr lang="en-US" sz="3600" err="1"/>
              <a:t>Dyslipidemia..DLP</a:t>
            </a:r>
            <a:r>
              <a:rPr lang="en-US" sz="3600"/>
              <a:t>)</a:t>
            </a:r>
            <a:endParaRPr lang="th-TH" sz="3600"/>
          </a:p>
        </p:txBody>
      </p:sp>
    </p:spTree>
    <p:extLst>
      <p:ext uri="{BB962C8B-B14F-4D97-AF65-F5344CB8AC3E}">
        <p14:creationId xmlns:p14="http://schemas.microsoft.com/office/powerpoint/2010/main" val="333883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กลุ่มโรคไม่ติดต่อที่สำคัญ</a:t>
            </a:r>
            <a:endParaRPr lang="th-TH" b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4000" b="1">
                <a:solidFill>
                  <a:srgbClr val="FF0000"/>
                </a:solidFill>
              </a:rPr>
              <a:t>โรคอ้วน</a:t>
            </a:r>
            <a:r>
              <a:rPr lang="en-US" sz="4000" b="1">
                <a:solidFill>
                  <a:srgbClr val="FF0000"/>
                </a:solidFill>
              </a:rPr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84228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โลกยุคดิจิตอล</a:t>
            </a:r>
          </a:p>
        </p:txBody>
      </p:sp>
      <p:pic>
        <p:nvPicPr>
          <p:cNvPr id="4" name="Content Placeholder 3" descr="800px-Tranplant-rice-tahilan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0" y="1428737"/>
            <a:ext cx="3824828" cy="2868621"/>
          </a:xfrm>
        </p:spPr>
      </p:pic>
      <p:pic>
        <p:nvPicPr>
          <p:cNvPr id="5" name="Picture 4" descr="view_resizing_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12520" y="1428736"/>
            <a:ext cx="4055480" cy="2928958"/>
          </a:xfrm>
          <a:prstGeom prst="rect">
            <a:avLst/>
          </a:prstGeom>
        </p:spPr>
      </p:pic>
      <p:pic>
        <p:nvPicPr>
          <p:cNvPr id="6" name="Picture 5" descr="222_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4862" y="4286256"/>
            <a:ext cx="4903138" cy="2571744"/>
          </a:xfrm>
          <a:prstGeom prst="rect">
            <a:avLst/>
          </a:prstGeom>
        </p:spPr>
      </p:pic>
      <p:pic>
        <p:nvPicPr>
          <p:cNvPr id="8" name="Picture 7" descr="16983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1" y="4071942"/>
            <a:ext cx="3809507" cy="2786058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5333508" y="4071943"/>
            <a:ext cx="1262559" cy="139302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</p:cNvCxnSpPr>
          <p:nvPr/>
        </p:nvCxnSpPr>
        <p:spPr>
          <a:xfrm flipV="1">
            <a:off x="5348828" y="2857497"/>
            <a:ext cx="1175800" cy="5551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17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โรคอ้วน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91A4520-4587-BB6C-6014-23F915F7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person in a robe&#10;&#10;Description automatically generated">
            <a:extLst>
              <a:ext uri="{FF2B5EF4-FFF2-40B4-BE49-F238E27FC236}">
                <a16:creationId xmlns:a16="http://schemas.microsoft.com/office/drawing/2014/main" id="{4B005933-EB6F-65DE-547D-CC643864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08172"/>
            <a:ext cx="8839199" cy="49944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97F402-C64E-D52F-B028-8F672E0CD12F}"/>
              </a:ext>
            </a:extLst>
          </p:cNvPr>
          <p:cNvSpPr/>
          <p:nvPr/>
        </p:nvSpPr>
        <p:spPr>
          <a:xfrm>
            <a:off x="5328313" y="2524836"/>
            <a:ext cx="1063924" cy="2875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84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/>
              <a:t>โรคอ้วนหรืออ้วนลงพุง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2095472" y="1500174"/>
            <a:ext cx="8153400" cy="4495800"/>
          </a:xfrm>
        </p:spPr>
        <p:txBody>
          <a:bodyPr>
            <a:noAutofit/>
          </a:bodyPr>
          <a:lstStyle/>
          <a:p>
            <a:r>
              <a:rPr lang="th-TH" sz="3200" b="1"/>
              <a:t>โรคอ้วนหมายถึงมี</a:t>
            </a:r>
            <a:r>
              <a:rPr lang="th-TH" sz="3200" b="1">
                <a:highlight>
                  <a:srgbClr val="FFFF00"/>
                </a:highlight>
              </a:rPr>
              <a:t>ปริมาณไขมันมากกว่าปกติ </a:t>
            </a:r>
            <a:r>
              <a:rPr lang="th-TH" sz="3200" b="1"/>
              <a:t>โรคอ้วนมิได้หมายถึงการมีน้ำหนักมากอย่างเดียว</a:t>
            </a:r>
          </a:p>
          <a:p>
            <a:r>
              <a:rPr lang="th-TH" sz="3200" b="1">
                <a:highlight>
                  <a:srgbClr val="FFFF00"/>
                </a:highlight>
              </a:rPr>
              <a:t>อ้วนทั่วไป </a:t>
            </a:r>
          </a:p>
          <a:p>
            <a:pPr lvl="1"/>
            <a:r>
              <a:rPr lang="th-TH" sz="3200" b="1"/>
              <a:t>มีไขมันทั้งร่างกายมากกว่าปกติโดยไขมันที่เพิ่มมิได้จำกัดอยู่ที่ตำแหน่งใดตำแหน่งหนึ่ง</a:t>
            </a:r>
          </a:p>
          <a:p>
            <a:r>
              <a:rPr lang="th-TH" sz="3200" b="1">
                <a:highlight>
                  <a:srgbClr val="FFFF00"/>
                </a:highlight>
              </a:rPr>
              <a:t>โรคอ้วนลงพุง </a:t>
            </a:r>
          </a:p>
          <a:p>
            <a:pPr lvl="1"/>
            <a:r>
              <a:rPr lang="th-TH" sz="3200" b="1"/>
              <a:t>มีไขมันในอวัยวะภายในช่องท้องมากกว่าปกติ และอาจจะมีไขมันใต้ผิวหนังหน้าท้องเพิ่มขึ้นด้วย</a:t>
            </a:r>
          </a:p>
          <a:p>
            <a:r>
              <a:rPr lang="th-TH" sz="3200" b="1">
                <a:highlight>
                  <a:srgbClr val="FFFF00"/>
                </a:highlight>
              </a:rPr>
              <a:t>โรคอ้วนลงพุงร่วมกับอ้วนทั่วไป</a:t>
            </a:r>
          </a:p>
          <a:p>
            <a:pPr lvl="1"/>
            <a:r>
              <a:rPr lang="th-TH" sz="3200" b="1"/>
              <a:t>มีไขมันมากทั้งตัวและอวัยวะภายในช่องท้อง</a:t>
            </a:r>
          </a:p>
        </p:txBody>
      </p:sp>
    </p:spTree>
    <p:extLst>
      <p:ext uri="{BB962C8B-B14F-4D97-AF65-F5344CB8AC3E}">
        <p14:creationId xmlns:p14="http://schemas.microsoft.com/office/powerpoint/2010/main" val="3941348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อ้วน </a:t>
            </a:r>
            <a:r>
              <a:rPr lang="en-US"/>
              <a:t>2 </a:t>
            </a:r>
            <a:r>
              <a:rPr lang="th-TH"/>
              <a:t>แบบ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h-TH" sz="3600" b="1"/>
              <a:t>อ้วนลงพุง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h-TH" sz="3200" b="1"/>
              <a:t>อ้วนทั่วไป</a:t>
            </a:r>
          </a:p>
        </p:txBody>
      </p:sp>
      <p:pic>
        <p:nvPicPr>
          <p:cNvPr id="7" name="Picture 6" descr="80081151590-attachmen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2728" y="2400270"/>
            <a:ext cx="5572164" cy="4457731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875B9D21-2E50-219D-0416-0ED32BA8959F}"/>
              </a:ext>
            </a:extLst>
          </p:cNvPr>
          <p:cNvSpPr txBox="1"/>
          <p:nvPr/>
        </p:nvSpPr>
        <p:spPr>
          <a:xfrm>
            <a:off x="593333" y="3031144"/>
            <a:ext cx="18210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/>
              <a:t>มีไขมันในอวัยวะภายในช่องท้องมากกว่าปกติ </a:t>
            </a:r>
            <a:endParaRPr lang="en-US" sz="2400"/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F0F73DB5-F056-32AB-6C77-FEAE0FC26EED}"/>
              </a:ext>
            </a:extLst>
          </p:cNvPr>
          <p:cNvSpPr txBox="1"/>
          <p:nvPr/>
        </p:nvSpPr>
        <p:spPr>
          <a:xfrm>
            <a:off x="8524892" y="2661812"/>
            <a:ext cx="27149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th-TH" sz="2400" b="1"/>
              <a:t>มีไขมันทั้งร่างกายมากกว่าปกติโดยไขมันที่เพิ่มมิได้จำกัดอยู่ที่ตำแหน่งใดตำแหน่งหนึ่ง</a:t>
            </a:r>
          </a:p>
        </p:txBody>
      </p:sp>
    </p:spTree>
    <p:extLst>
      <p:ext uri="{BB962C8B-B14F-4D97-AF65-F5344CB8AC3E}">
        <p14:creationId xmlns:p14="http://schemas.microsoft.com/office/powerpoint/2010/main" val="769395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ไขมันในช่องท้อง</a:t>
            </a:r>
          </a:p>
        </p:txBody>
      </p:sp>
      <p:pic>
        <p:nvPicPr>
          <p:cNvPr id="5" name="Content Placeholder 4" descr="091220visc87bb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738282" y="1643050"/>
            <a:ext cx="2585192" cy="3206768"/>
          </a:xfrm>
        </p:spPr>
      </p:pic>
      <p:pic>
        <p:nvPicPr>
          <p:cNvPr id="6" name="Content Placeholder 5" descr="091220visc87bbcc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3809984" y="1785926"/>
            <a:ext cx="3896618" cy="2857520"/>
          </a:xfrm>
        </p:spPr>
      </p:pic>
      <p:pic>
        <p:nvPicPr>
          <p:cNvPr id="7" name="Picture 6" descr="fatandweight-articles-omentum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9720" y="4710098"/>
            <a:ext cx="2928958" cy="2147903"/>
          </a:xfrm>
          <a:prstGeom prst="rect">
            <a:avLst/>
          </a:prstGeom>
        </p:spPr>
      </p:pic>
      <p:pic>
        <p:nvPicPr>
          <p:cNvPr id="8" name="Picture 7" descr="xray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6066" y="1260840"/>
            <a:ext cx="4071934" cy="55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0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พระพุทธเจ้าทรงตรัสรู้อะไร</a:t>
            </a:r>
            <a:endParaRPr lang="en-US" b="1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369248"/>
              </p:ext>
            </p:extLst>
          </p:nvPr>
        </p:nvGraphicFramePr>
        <p:xfrm>
          <a:off x="599607" y="1495333"/>
          <a:ext cx="10754193" cy="4997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C5D1087D-7630-20E1-054A-52FCE6364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569" y="18976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102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04126" y="333375"/>
            <a:ext cx="9306674" cy="1143000"/>
          </a:xfrm>
        </p:spPr>
        <p:txBody>
          <a:bodyPr/>
          <a:lstStyle/>
          <a:p>
            <a:pPr eaLnBrk="1" hangingPunct="1">
              <a:defRPr/>
            </a:pPr>
            <a:r>
              <a:rPr lang="th-TH" sz="5400" b="1"/>
              <a:t>มีภาวะน้ำหนักตัวเกินหรือไม่ </a:t>
            </a:r>
            <a:r>
              <a:rPr lang="en-US" sz="5400" b="1"/>
              <a:t>?</a:t>
            </a:r>
            <a:endParaRPr lang="th-TH" sz="5400" b="1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2701926" y="1673225"/>
            <a:ext cx="5986463" cy="2476500"/>
          </a:xfrm>
        </p:spPr>
        <p:txBody>
          <a:bodyPr>
            <a:normAutofit/>
          </a:bodyPr>
          <a:lstStyle/>
          <a:p>
            <a:pPr eaLnBrk="1" hangingPunct="1"/>
            <a:r>
              <a:rPr lang="th-TH" sz="3600" b="1">
                <a:latin typeface="Angsana New" pitchFamily="18" charset="-34"/>
              </a:rPr>
              <a:t>ดัชนีมวลกาย   </a:t>
            </a:r>
            <a:r>
              <a:rPr lang="en-US" sz="3600" b="1">
                <a:latin typeface="Angsana New" pitchFamily="18" charset="-34"/>
              </a:rPr>
              <a:t>= </a:t>
            </a:r>
            <a:r>
              <a:rPr lang="th-TH" sz="3600" b="1">
                <a:latin typeface="Angsana New" pitchFamily="18" charset="-34"/>
              </a:rPr>
              <a:t>	</a:t>
            </a:r>
            <a:r>
              <a:rPr lang="th-TH" sz="3600" b="1" u="sng">
                <a:latin typeface="Angsana New" pitchFamily="18" charset="-34"/>
              </a:rPr>
              <a:t>น้ำหนัก เป็น กิโลกรัม                                              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th-TH" sz="3600" b="1">
                <a:latin typeface="Angsana New" pitchFamily="18" charset="-34"/>
              </a:rPr>
              <a:t>			      </a:t>
            </a:r>
            <a:r>
              <a:rPr lang="en-US" sz="3600" b="1">
                <a:latin typeface="Angsana New" pitchFamily="18" charset="-34"/>
              </a:rPr>
              <a:t>    (</a:t>
            </a:r>
            <a:r>
              <a:rPr lang="th-TH" sz="3600" b="1">
                <a:latin typeface="Angsana New" pitchFamily="18" charset="-34"/>
              </a:rPr>
              <a:t>ความสูง</a:t>
            </a:r>
            <a:r>
              <a:rPr lang="en-US" sz="3600" b="1">
                <a:latin typeface="Angsana New" pitchFamily="18" charset="-34"/>
              </a:rPr>
              <a:t> </a:t>
            </a:r>
            <a:r>
              <a:rPr lang="th-TH" sz="3600" b="1">
                <a:latin typeface="Angsana New" pitchFamily="18" charset="-34"/>
              </a:rPr>
              <a:t>เป็น เมตร</a:t>
            </a:r>
            <a:r>
              <a:rPr lang="en-US" sz="3600" b="1">
                <a:latin typeface="Angsana New" pitchFamily="18" charset="-34"/>
              </a:rPr>
              <a:t>)2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sz="3600" b="1">
                <a:latin typeface="Angsana New" pitchFamily="18" charset="-34"/>
              </a:rPr>
              <a:t>			&gt; 23 </a:t>
            </a:r>
            <a:r>
              <a:rPr lang="th-TH" sz="3600" b="1">
                <a:latin typeface="Angsana New" pitchFamily="18" charset="-34"/>
              </a:rPr>
              <a:t>คือ มีน้ำหนักตัวเกิน</a:t>
            </a:r>
          </a:p>
          <a:p>
            <a:pPr eaLnBrk="1" hangingPunct="1">
              <a:buFont typeface="Wingdings" pitchFamily="2" charset="2"/>
              <a:buNone/>
            </a:pPr>
            <a:r>
              <a:rPr lang="th-TH" sz="3600" b="1">
                <a:latin typeface="Angsana New" pitchFamily="18" charset="-34"/>
              </a:rPr>
              <a:t>			</a:t>
            </a:r>
            <a:r>
              <a:rPr lang="en-US" sz="3600" b="1">
                <a:latin typeface="Angsana New" pitchFamily="18" charset="-34"/>
              </a:rPr>
              <a:t>&gt; 25 </a:t>
            </a:r>
            <a:r>
              <a:rPr lang="th-TH" sz="3600" b="1">
                <a:latin typeface="Angsana New" pitchFamily="18" charset="-34"/>
              </a:rPr>
              <a:t>คือ มีภาวะอ้วน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700338" y="4652964"/>
            <a:ext cx="632462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90000"/>
              <a:buBlip>
                <a:blip r:embed="rId2"/>
              </a:buBlip>
            </a:pPr>
            <a:r>
              <a:rPr lang="th-TH" sz="3600" b="1">
                <a:latin typeface="Angsana New" pitchFamily="18" charset="-34"/>
              </a:rPr>
              <a:t>น้ำหนักตัว</a:t>
            </a:r>
            <a:r>
              <a:rPr lang="en-US" sz="3600" b="1">
                <a:latin typeface="Angsana New" pitchFamily="18" charset="-34"/>
              </a:rPr>
              <a:t>(</a:t>
            </a:r>
            <a:r>
              <a:rPr lang="th-TH" sz="3600" b="1">
                <a:latin typeface="Angsana New" pitchFamily="18" charset="-34"/>
              </a:rPr>
              <a:t>กิโลกรัม</a:t>
            </a:r>
            <a:r>
              <a:rPr lang="en-US" sz="3600" b="1">
                <a:latin typeface="Angsana New" pitchFamily="18" charset="-34"/>
              </a:rPr>
              <a:t>)</a:t>
            </a:r>
            <a:r>
              <a:rPr lang="th-TH" sz="3600" b="1">
                <a:latin typeface="Angsana New" pitchFamily="18" charset="-34"/>
              </a:rPr>
              <a:t> ที่ควรจะเป็น คิดง่ายๆ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th-TH" sz="3600" b="1">
                <a:latin typeface="Angsana New" pitchFamily="18" charset="-34"/>
              </a:rPr>
              <a:t>ผู้ชาย  </a:t>
            </a:r>
            <a:r>
              <a:rPr lang="en-US" sz="3600" b="1">
                <a:latin typeface="Angsana New" pitchFamily="18" charset="-34"/>
              </a:rPr>
              <a:t>= </a:t>
            </a:r>
            <a:r>
              <a:rPr lang="th-TH" sz="3600" b="1">
                <a:latin typeface="Angsana New" pitchFamily="18" charset="-34"/>
              </a:rPr>
              <a:t>ความสูง</a:t>
            </a:r>
            <a:r>
              <a:rPr lang="en-US" sz="3600" b="1">
                <a:latin typeface="Angsana New" pitchFamily="18" charset="-34"/>
              </a:rPr>
              <a:t>(</a:t>
            </a:r>
            <a:r>
              <a:rPr lang="th-TH" sz="3600" b="1">
                <a:latin typeface="Angsana New" pitchFamily="18" charset="-34"/>
              </a:rPr>
              <a:t>เซนติเมตร</a:t>
            </a:r>
            <a:r>
              <a:rPr lang="en-US" sz="3600" b="1">
                <a:latin typeface="Angsana New" pitchFamily="18" charset="-34"/>
              </a:rPr>
              <a:t>) - 100 </a:t>
            </a:r>
            <a:endParaRPr lang="th-TH" sz="3600" b="1">
              <a:latin typeface="Angsana New" pitchFamily="18" charset="-34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th-TH" sz="3600" b="1">
                <a:latin typeface="Angsana New" pitchFamily="18" charset="-34"/>
              </a:rPr>
              <a:t>ผู้หญิง </a:t>
            </a:r>
            <a:r>
              <a:rPr lang="en-US" sz="3600" b="1">
                <a:latin typeface="Angsana New" pitchFamily="18" charset="-34"/>
              </a:rPr>
              <a:t>= </a:t>
            </a:r>
            <a:r>
              <a:rPr lang="th-TH" sz="3600" b="1">
                <a:latin typeface="Angsana New" pitchFamily="18" charset="-34"/>
              </a:rPr>
              <a:t>ความสูง</a:t>
            </a:r>
            <a:r>
              <a:rPr lang="en-US" sz="3600" b="1">
                <a:latin typeface="Angsana New" pitchFamily="18" charset="-34"/>
              </a:rPr>
              <a:t>(</a:t>
            </a:r>
            <a:r>
              <a:rPr lang="th-TH" sz="3600" b="1">
                <a:latin typeface="Angsana New" pitchFamily="18" charset="-34"/>
              </a:rPr>
              <a:t>เซนติเมตร</a:t>
            </a:r>
            <a:r>
              <a:rPr lang="en-US" sz="3600" b="1">
                <a:latin typeface="Angsana New" pitchFamily="18" charset="-34"/>
              </a:rPr>
              <a:t>) - 110 </a:t>
            </a:r>
            <a:endParaRPr lang="th-TH" sz="3600" b="1">
              <a:latin typeface="Angsana New" pitchFamily="18" charset="-34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th-TH" sz="3600" b="1">
              <a:latin typeface="Angsana New" pitchFamily="18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B89B8877-0BAD-98C9-C74C-E9A867ECC171}"/>
              </a:ext>
            </a:extLst>
          </p:cNvPr>
          <p:cNvSpPr/>
          <p:nvPr/>
        </p:nvSpPr>
        <p:spPr>
          <a:xfrm>
            <a:off x="2363054" y="1530849"/>
            <a:ext cx="7202184" cy="27637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B02BC1D-10BB-6198-F395-125964E23088}"/>
              </a:ext>
            </a:extLst>
          </p:cNvPr>
          <p:cNvSpPr txBox="1"/>
          <p:nvPr/>
        </p:nvSpPr>
        <p:spPr>
          <a:xfrm>
            <a:off x="6863138" y="585627"/>
            <a:ext cx="494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BMI = Body mass index</a:t>
            </a:r>
          </a:p>
        </p:txBody>
      </p:sp>
    </p:spTree>
    <p:extLst>
      <p:ext uri="{BB962C8B-B14F-4D97-AF65-F5344CB8AC3E}">
        <p14:creationId xmlns:p14="http://schemas.microsoft.com/office/powerpoint/2010/main" val="667101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7C6B7E3-5C57-7D55-074B-FA6F6797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BMI </a:t>
            </a:r>
            <a:r>
              <a:rPr lang="th-TH"/>
              <a:t>บอก </a:t>
            </a:r>
            <a:r>
              <a:rPr lang="en-US"/>
              <a:t>: </a:t>
            </a:r>
            <a:r>
              <a:rPr lang="th-TH"/>
              <a:t>น้ำหนักตัวเกิน</a:t>
            </a:r>
            <a:r>
              <a:rPr lang="en-US">
                <a:sym typeface="Wingdings" panose="05000000000000000000" pitchFamily="2" charset="2"/>
              </a:rPr>
              <a:t></a:t>
            </a:r>
            <a:r>
              <a:rPr lang="th-TH">
                <a:sym typeface="Wingdings" panose="05000000000000000000" pitchFamily="2" charset="2"/>
              </a:rPr>
              <a:t>อ้วน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A86692D-F2E2-6B99-F712-07C7A1E13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B44385B7-EDE1-DFA7-399B-8084C30C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8" y="1797978"/>
            <a:ext cx="10510463" cy="4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8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F7B31D7-606A-B318-2A54-DE4E3DD9E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สถานการณ์โรคอ้วนในประเทศไทย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ECA16EC-2663-D5B1-AB07-BBA5A6DB9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/>
              <a:t>พบว่าคนไทย </a:t>
            </a:r>
            <a:r>
              <a:rPr lang="en-US" sz="3600"/>
              <a:t>1</a:t>
            </a:r>
            <a:r>
              <a:rPr lang="th-TH" sz="3600"/>
              <a:t> ใน</a:t>
            </a:r>
            <a:r>
              <a:rPr lang="en-US" sz="3600"/>
              <a:t> 3 </a:t>
            </a:r>
            <a:r>
              <a:rPr lang="th-TH" sz="3600"/>
              <a:t>มีภาวะอ้วน</a:t>
            </a:r>
          </a:p>
          <a:p>
            <a:r>
              <a:rPr lang="th-TH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</a:rPr>
              <a:t>ผลการสำรวจสุขภาพประชาชนไทยโดยการตรวจร่างกาย ครั้งที่ 6 พ.ศ. 2562 – 2563 พบว่า คนไทยอายุ 15 ปี ขึ้นไป มีภาวะอ้วน ร้อยละ 42.2 และอ้วนลงพุง ร้อยละ 39.4 </a:t>
            </a:r>
          </a:p>
          <a:p>
            <a:r>
              <a:rPr lang="th-TH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</a:rPr>
              <a:t>คนกรุงเทพ มีความชุกของภาวะอ้วนสูงที่สุด ร้อยละ 47 </a:t>
            </a:r>
          </a:p>
          <a:p>
            <a:r>
              <a:rPr lang="th-TH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</a:rPr>
              <a:t>ผู้หญิงในกรุงเทพฯ มีความชุกภาวะอ้วนลงพุงสูงสุดถึงร้อยละ 65.3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594362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620A7F8-9943-E8F8-9B55-102C7E98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สถานการณ์โรคอ้วนพระภิกษุสงฆ์เขต</a:t>
            </a:r>
            <a:r>
              <a:rPr lang="th-TH" err="1"/>
              <a:t>กทม</a:t>
            </a:r>
            <a:r>
              <a:rPr lang="en-US"/>
              <a:t>.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80BF788-6C4F-1F63-44B0-869A1D06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>
                <a:cs typeface="+mj-cs"/>
              </a:rPr>
              <a:t>โครงการสร้างเสริมสุขภาพและป้องกันโรคพระภิกษุและสามเณร ในเขตพื้นที่กรุงเทพมหานครปีงบประมาณ </a:t>
            </a:r>
            <a:r>
              <a:rPr lang="en-US">
                <a:cs typeface="+mj-cs"/>
              </a:rPr>
              <a:t>2566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A26F38D-96C1-B530-2818-36024BD4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803" y="2319866"/>
            <a:ext cx="6743567" cy="3943544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07007C6-3DF4-D504-4FBE-0AA97FDA311D}"/>
              </a:ext>
            </a:extLst>
          </p:cNvPr>
          <p:cNvSpPr txBox="1"/>
          <p:nvPr/>
        </p:nvSpPr>
        <p:spPr>
          <a:xfrm>
            <a:off x="6862703" y="3418905"/>
            <a:ext cx="14612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>
                <a:solidFill>
                  <a:schemeClr val="bg1"/>
                </a:solidFill>
              </a:rPr>
              <a:t>ผอม + ปกติ: 35.2%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12A44C1-7195-2F4D-E527-B8056AC18465}"/>
              </a:ext>
            </a:extLst>
          </p:cNvPr>
          <p:cNvSpPr txBox="1"/>
          <p:nvPr/>
        </p:nvSpPr>
        <p:spPr>
          <a:xfrm>
            <a:off x="5540188" y="3791180"/>
            <a:ext cx="1873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b="1"/>
              <a:t>น้ำหนักเกิน </a:t>
            </a:r>
          </a:p>
          <a:p>
            <a:r>
              <a:rPr lang="th-TH" sz="2400" b="1"/>
              <a:t>+ อ้วน 64.8%</a:t>
            </a:r>
            <a:endParaRPr lang="en-US" sz="2400" b="1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26FB1BB-B5E2-E200-FFAA-3EFCA8CFAAB0}"/>
              </a:ext>
            </a:extLst>
          </p:cNvPr>
          <p:cNvSpPr txBox="1"/>
          <p:nvPr/>
        </p:nvSpPr>
        <p:spPr>
          <a:xfrm>
            <a:off x="7445955" y="5666189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</a:t>
            </a:r>
            <a:r>
              <a:rPr lang="th-TH"/>
              <a:t>จำนวนพระภิกษุ </a:t>
            </a:r>
            <a:r>
              <a:rPr lang="en-US"/>
              <a:t>1292</a:t>
            </a:r>
            <a:r>
              <a:rPr lang="th-TH"/>
              <a:t>รูป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9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5C2671-E2E2-9DF0-1920-3E667AA81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BMI</a:t>
            </a:r>
            <a:r>
              <a:rPr lang="th-TH"/>
              <a:t>มากขึ้น ประมาณอายุขัยสั้นลง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690344B-5A1F-D565-7D59-682392BAD7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83ECD02D-F332-8173-08C9-C11FC03890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9D4A1E0-7DC0-1EAB-5ECA-55F95EF6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98" y="1413821"/>
            <a:ext cx="11477625" cy="5057775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AEE96D86-B0DC-F7AA-11BE-61F303B06830}"/>
              </a:ext>
            </a:extLst>
          </p:cNvPr>
          <p:cNvSpPr txBox="1"/>
          <p:nvPr/>
        </p:nvSpPr>
        <p:spPr>
          <a:xfrm>
            <a:off x="5991546" y="6334780"/>
            <a:ext cx="60977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/>
              <a:t>Data are based on male subjects; n=541,452. BMI, body mass index. Prospective Studies Collaboration. Lancet 2009;373:1083–96.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90FB5F1-582E-2616-F658-D17CB4708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49" y="3730749"/>
            <a:ext cx="9840337" cy="222826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6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AEEDEF-6430-A307-F802-52C96C7B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/>
              <a:t>ใครอ้วน</a:t>
            </a:r>
            <a:r>
              <a:rPr lang="en-US" sz="5400"/>
              <a:t>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994AFC5-1105-9EBD-58A4-F5F540FCE2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h-TH" sz="3200"/>
              <a:t>หนัก </a:t>
            </a:r>
            <a:r>
              <a:rPr lang="en-US" sz="3200"/>
              <a:t>118kg </a:t>
            </a:r>
            <a:r>
              <a:rPr lang="th-TH" sz="3200"/>
              <a:t>สูง </a:t>
            </a:r>
            <a:r>
              <a:rPr lang="en-US" sz="3200"/>
              <a:t>180cm.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9D5B844-6269-688E-615F-26529A5E89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th-TH"/>
              <a:t>หนัก </a:t>
            </a:r>
            <a:r>
              <a:rPr lang="en-US"/>
              <a:t>106Kg </a:t>
            </a:r>
            <a:r>
              <a:rPr lang="th-TH"/>
              <a:t>สูง </a:t>
            </a:r>
            <a:r>
              <a:rPr lang="en-US"/>
              <a:t>170cm.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E8F1EBE-657C-6FC6-D1A0-BBCC0C11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05" y="2691832"/>
            <a:ext cx="3273251" cy="3349373"/>
          </a:xfrm>
          <a:prstGeom prst="rect">
            <a:avLst/>
          </a:prstGeom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A728B918-6C28-5F34-03E1-7ADBA75CE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479" y="2731051"/>
            <a:ext cx="3349374" cy="33493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E5BC5FC0-B2D0-A730-DC8E-9890E9F57876}"/>
              </a:ext>
            </a:extLst>
          </p:cNvPr>
          <p:cNvSpPr txBox="1"/>
          <p:nvPr/>
        </p:nvSpPr>
        <p:spPr>
          <a:xfrm>
            <a:off x="5424755" y="3842535"/>
            <a:ext cx="883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rgbClr val="FF0000"/>
                </a:solidFill>
              </a:rPr>
              <a:t>VS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FABE579-F33F-AAA3-D2F1-10B45FCC1B36}"/>
              </a:ext>
            </a:extLst>
          </p:cNvPr>
          <p:cNvSpPr txBox="1"/>
          <p:nvPr/>
        </p:nvSpPr>
        <p:spPr>
          <a:xfrm>
            <a:off x="4623371" y="5250094"/>
            <a:ext cx="2485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BMI 36 kg/m</a:t>
            </a:r>
            <a:r>
              <a:rPr lang="en-US" sz="3200" b="1">
                <a:latin typeface="Angsana New" pitchFamily="18" charset="-34"/>
              </a:rPr>
              <a:t>2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516AC863-33E0-66D9-9CB0-3FF7590D69A5}"/>
              </a:ext>
            </a:extLst>
          </p:cNvPr>
          <p:cNvSpPr txBox="1"/>
          <p:nvPr/>
        </p:nvSpPr>
        <p:spPr>
          <a:xfrm>
            <a:off x="2013735" y="6016639"/>
            <a:ext cx="779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BMI </a:t>
            </a:r>
            <a:r>
              <a:rPr lang="th-TH" sz="4000"/>
              <a:t>เอามาใช้กับนักกล้าม</a:t>
            </a:r>
            <a:r>
              <a:rPr lang="en-US" sz="4000"/>
              <a:t>(body builder)</a:t>
            </a:r>
            <a:r>
              <a:rPr lang="th-TH" sz="4000"/>
              <a:t>ไม่ได้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1215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CEC8D4D-DB83-E9BB-711F-0F5A3DF87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วัดรอบเอว</a:t>
            </a:r>
            <a:r>
              <a:rPr lang="en-US"/>
              <a:t> -&gt;</a:t>
            </a:r>
            <a:r>
              <a:rPr lang="th-TH"/>
              <a:t>อ้วนลงพุง</a:t>
            </a:r>
            <a:r>
              <a:rPr lang="en-US"/>
              <a:t>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70282AF-B45D-69AB-D195-DF4392B786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38785"/>
            <a:r>
              <a:rPr lang="th-TH" sz="4400">
                <a:cs typeface="+mj-cs"/>
              </a:rPr>
              <a:t>ผู้หญิงที่มีรอบเอว  </a:t>
            </a:r>
            <a:endParaRPr lang="en-US" sz="4400">
              <a:cs typeface="+mj-cs"/>
            </a:endParaRPr>
          </a:p>
          <a:p>
            <a:pPr marL="438785">
              <a:buNone/>
            </a:pPr>
            <a:r>
              <a:rPr lang="th-TH" sz="4400">
                <a:cs typeface="+mj-cs"/>
              </a:rPr>
              <a:t>	ตั้งแต่ 80 เซนติเมตร</a:t>
            </a:r>
            <a:r>
              <a:rPr lang="th-TH" sz="44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  <a:cs typeface="+mj-cs"/>
              </a:rPr>
              <a:t> </a:t>
            </a:r>
            <a:r>
              <a:rPr lang="en-US" sz="44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  <a:cs typeface="+mj-cs"/>
              </a:rPr>
              <a:t>(</a:t>
            </a:r>
            <a:r>
              <a:rPr lang="en-US" sz="4400">
                <a:solidFill>
                  <a:srgbClr val="000000"/>
                </a:solidFill>
                <a:highlight>
                  <a:srgbClr val="FFFFFF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32</a:t>
            </a:r>
            <a:r>
              <a:rPr lang="th-TH" sz="44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  <a:cs typeface="+mj-cs"/>
              </a:rPr>
              <a:t>นิ้ว</a:t>
            </a:r>
            <a:r>
              <a:rPr lang="en-US" sz="44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  <a:cs typeface="+mj-cs"/>
              </a:rPr>
              <a:t>)</a:t>
            </a:r>
            <a:r>
              <a:rPr lang="th-TH" sz="4400">
                <a:cs typeface="+mj-cs"/>
              </a:rPr>
              <a:t>ขึ้นไป</a:t>
            </a:r>
          </a:p>
          <a:p>
            <a:pPr marL="438785"/>
            <a:r>
              <a:rPr lang="th-TH" sz="4400">
                <a:cs typeface="+mj-cs"/>
              </a:rPr>
              <a:t>ผู้ชายที่มีรอบเอว   </a:t>
            </a:r>
          </a:p>
          <a:p>
            <a:pPr marL="438785">
              <a:buNone/>
            </a:pPr>
            <a:r>
              <a:rPr lang="th-TH" sz="4400">
                <a:cs typeface="+mj-cs"/>
              </a:rPr>
              <a:t>	ตั้งแต่ 90 เซนติเมตร</a:t>
            </a:r>
            <a:r>
              <a:rPr lang="en-US" sz="4400">
                <a:cs typeface="+mj-cs"/>
              </a:rPr>
              <a:t>(</a:t>
            </a:r>
            <a:r>
              <a:rPr lang="th-TH" sz="44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  <a:cs typeface="+mj-cs"/>
              </a:rPr>
              <a:t>36 นิ้ว</a:t>
            </a:r>
            <a:r>
              <a:rPr lang="en-US" sz="4400">
                <a:solidFill>
                  <a:srgbClr val="000000"/>
                </a:solidFill>
                <a:highlight>
                  <a:srgbClr val="FFFFFF"/>
                </a:highlight>
                <a:latin typeface="kalatexa"/>
                <a:cs typeface="+mj-cs"/>
              </a:rPr>
              <a:t>)</a:t>
            </a:r>
            <a:r>
              <a:rPr lang="th-TH" sz="4400">
                <a:cs typeface="+mj-cs"/>
              </a:rPr>
              <a:t>ขึ้นไป </a:t>
            </a:r>
          </a:p>
          <a:p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0D04E850-EDD0-1549-A64C-87C74686CC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 descr="waist2.jpg">
            <a:extLst>
              <a:ext uri="{FF2B5EF4-FFF2-40B4-BE49-F238E27FC236}">
                <a16:creationId xmlns:a16="http://schemas.microsoft.com/office/drawing/2014/main" id="{5EE367C9-96DE-BB43-AC6F-5707C784A9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3279" y="353944"/>
            <a:ext cx="4422382" cy="6126243"/>
          </a:xfrm>
          <a:prstGeom prst="rect">
            <a:avLst/>
          </a:prstGeom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2E075382-1C25-52C5-2623-99DE83CA4A58}"/>
              </a:ext>
            </a:extLst>
          </p:cNvPr>
          <p:cNvSpPr/>
          <p:nvPr/>
        </p:nvSpPr>
        <p:spPr>
          <a:xfrm>
            <a:off x="965771" y="1684962"/>
            <a:ext cx="5003514" cy="44589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635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BA1BD83-6402-D3BC-90D7-D457203D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kalatexa"/>
              </a:rPr>
              <a:t>ค่าสัดส่วนเอว และสะโพก 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EFD6639-43AC-A50A-DE1C-1AA46F7CA2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th-TH" sz="36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ค่าสัดส่วนเอว และสะโพก = เส้นรอบเอว (เมตร) หาร เส้นรอบสะโพกที่ยาวที่สุด</a:t>
            </a:r>
          </a:p>
          <a:p>
            <a:pPr algn="l"/>
            <a:endParaRPr lang="th-TH" sz="3600" b="0" i="0">
              <a:solidFill>
                <a:srgbClr val="000000"/>
              </a:solidFill>
              <a:effectLst/>
              <a:highlight>
                <a:srgbClr val="FFFFFF"/>
              </a:highligh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40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ผู้หญิงเกิน 0.8 ถือว่าอ้วนลงพุง   </a:t>
            </a:r>
          </a:p>
          <a:p>
            <a:pPr algn="l"/>
            <a:r>
              <a:rPr lang="th-TH" sz="4000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ngsana New" panose="02020603050405020304" pitchFamily="18" charset="-34"/>
                <a:cs typeface="Angsana New" panose="02020603050405020304" pitchFamily="18" charset="-34"/>
              </a:rPr>
              <a:t>ผู้ชายเกิน 1.0 ถือว่าอ้วนลงพุง 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BDDFEECA-F328-32EF-E319-1E78606C6D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278E444-5C69-1BF2-2BC3-E50583396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3" y="673278"/>
            <a:ext cx="2857500" cy="5429250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3BED5D01-273E-6F3A-F7BB-1399BBE761DE}"/>
              </a:ext>
            </a:extLst>
          </p:cNvPr>
          <p:cNvSpPr/>
          <p:nvPr/>
        </p:nvSpPr>
        <p:spPr>
          <a:xfrm>
            <a:off x="523983" y="3904180"/>
            <a:ext cx="5106256" cy="17055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B223AE8E-9AD9-FB21-0196-6A8F3B7A3CC9}"/>
              </a:ext>
            </a:extLst>
          </p:cNvPr>
          <p:cNvSpPr/>
          <p:nvPr/>
        </p:nvSpPr>
        <p:spPr>
          <a:xfrm>
            <a:off x="8022405" y="943512"/>
            <a:ext cx="1275708" cy="83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E4023D25-E9D3-1335-D755-AB52C1D73336}"/>
              </a:ext>
            </a:extLst>
          </p:cNvPr>
          <p:cNvSpPr/>
          <p:nvPr/>
        </p:nvSpPr>
        <p:spPr>
          <a:xfrm>
            <a:off x="7866579" y="1794555"/>
            <a:ext cx="1606193" cy="547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73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69646EE-4910-0319-EA96-692C54C1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คนไหนเสี่ยงเป็นภาวะอ้วนลงพุงมากที่สุด</a:t>
            </a:r>
            <a:r>
              <a:rPr lang="en-US"/>
              <a:t>?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380E34D-C494-BE85-5DAE-B26B13F90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8F9221A-930D-E76E-4A4F-40DA72A0E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3"/>
          <a:stretch/>
        </p:blipFill>
        <p:spPr>
          <a:xfrm>
            <a:off x="1027415" y="2020626"/>
            <a:ext cx="2404153" cy="3921931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7DF62AF-B458-2BCB-437D-1868A0057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99"/>
          <a:stretch/>
        </p:blipFill>
        <p:spPr>
          <a:xfrm>
            <a:off x="4058292" y="2054831"/>
            <a:ext cx="3101331" cy="4110151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4F6CF47-A4B3-F6EF-1807-B0CAAA9D97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61"/>
          <a:stretch/>
        </p:blipFill>
        <p:spPr>
          <a:xfrm>
            <a:off x="7880279" y="2009053"/>
            <a:ext cx="2908888" cy="4014470"/>
          </a:xfrm>
          <a:prstGeom prst="rect">
            <a:avLst/>
          </a:prstGeom>
        </p:spPr>
      </p:pic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027F0F1-D918-58A5-CF73-55A7E1CFCB4C}"/>
              </a:ext>
            </a:extLst>
          </p:cNvPr>
          <p:cNvSpPr txBox="1"/>
          <p:nvPr/>
        </p:nvSpPr>
        <p:spPr>
          <a:xfrm>
            <a:off x="1674688" y="6051478"/>
            <a:ext cx="1358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/>
              <a:t>เสี่ยงน้อย</a:t>
            </a:r>
            <a:endParaRPr lang="en-US" sz="3600"/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7B99DC96-DC7E-4792-F995-79CCE4867554}"/>
              </a:ext>
            </a:extLst>
          </p:cNvPr>
          <p:cNvSpPr txBox="1"/>
          <p:nvPr/>
        </p:nvSpPr>
        <p:spPr>
          <a:xfrm>
            <a:off x="4693578" y="6029217"/>
            <a:ext cx="203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/>
              <a:t>เสี่ยงปานกลาง</a:t>
            </a:r>
            <a:endParaRPr lang="en-US" sz="3600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83833E2D-7B9B-DECD-CAA8-03B7CBA6E137}"/>
              </a:ext>
            </a:extLst>
          </p:cNvPr>
          <p:cNvSpPr txBox="1"/>
          <p:nvPr/>
        </p:nvSpPr>
        <p:spPr>
          <a:xfrm>
            <a:off x="8647416" y="602750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/>
              <a:t>เสี่ยงมาก</a:t>
            </a:r>
            <a:endParaRPr lang="en-US" sz="360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5A2A4E79-982F-0F5D-1A3B-06529425C970}"/>
              </a:ext>
            </a:extLst>
          </p:cNvPr>
          <p:cNvSpPr/>
          <p:nvPr/>
        </p:nvSpPr>
        <p:spPr>
          <a:xfrm>
            <a:off x="4883347" y="1536290"/>
            <a:ext cx="5835722" cy="4695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/>
              <a:t>ประเมินภาวะอ้วนลงพุงอย่างไรดี</a:t>
            </a:r>
            <a:r>
              <a:rPr lang="en-US" sz="3200"/>
              <a:t>?</a:t>
            </a:r>
            <a:endParaRPr lang="th-TH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BMI(</a:t>
            </a:r>
            <a:r>
              <a:rPr lang="th-TH" sz="3200"/>
              <a:t>น้ำหนัก ส่วนสูง</a:t>
            </a:r>
            <a:r>
              <a:rPr lang="en-US" sz="320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/>
              <a:t>วัดรอบเอว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h-TH" sz="3200"/>
              <a:t>วัดรอบเอว</a:t>
            </a:r>
            <a:r>
              <a:rPr lang="en-US" sz="3200"/>
              <a:t>/</a:t>
            </a:r>
            <a:r>
              <a:rPr lang="th-TH" sz="3200"/>
              <a:t>รอบสะโพก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Body composition analysis</a:t>
            </a:r>
          </a:p>
          <a:p>
            <a:r>
              <a:rPr lang="en-US" sz="3200"/>
              <a:t>      </a:t>
            </a:r>
            <a:r>
              <a:rPr lang="en-US"/>
              <a:t>Bioelectrical impedance analysis</a:t>
            </a:r>
            <a:endParaRPr 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err="1"/>
              <a:t>Dexa</a:t>
            </a:r>
            <a:r>
              <a:rPr lang="en-US" sz="3200"/>
              <a:t> 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MRI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54190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E8E27-13A5-A4FD-B41D-AA9FD251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i="0">
                <a:effectLst/>
                <a:latin typeface="Averta"/>
              </a:rPr>
              <a:t>วินิจฉัยภาวะเมทาบอล</a:t>
            </a:r>
            <a:r>
              <a:rPr lang="th-TH" b="1" i="0" err="1">
                <a:effectLst/>
                <a:latin typeface="Averta"/>
              </a:rPr>
              <a:t>ิก</a:t>
            </a:r>
            <a:r>
              <a:rPr lang="th-TH" b="1" i="0">
                <a:effectLst/>
                <a:latin typeface="Averta"/>
              </a:rPr>
              <a:t>ซินโดรม (</a:t>
            </a:r>
            <a:r>
              <a:rPr lang="en-US" b="1" i="0">
                <a:effectLst/>
                <a:latin typeface="Averta"/>
              </a:rPr>
              <a:t>Metabolic Syndrome)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06A32AB-A2A2-BAC6-0164-7011ACEB0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พิจารณาถึงความผิดปกติ ว่าต้องมีอย่างน้อย 3 ใน 5 ข้อ นี้</a:t>
            </a:r>
            <a:endParaRPr lang="en-US" sz="3600" b="0" i="0">
              <a:solidFill>
                <a:srgbClr val="1F1F1F"/>
              </a:solidFill>
              <a:effectLst/>
              <a:latin typeface="IBM Plex Sans Thai Looped"/>
            </a:endParaRP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ความยาวรอบเอว ชาย ≥ 36 นิ้ว หรือ 90 เซนติเมตร และหญิง ≥ 32 นิ้ว หรือ 80 เซนติเมตร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ระดับน้ำตาลหลังอดอาหาร ≥ 100 มิลลิกรัมต่อเดซิลิตร หรือ ได้รับการวินิจฉัยว่าเป็นโรคเบาหวาน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ระดับไตรกลีเซอไรด์ในเลือด (</a:t>
            </a:r>
            <a:r>
              <a:rPr lang="en-US" sz="3600" b="0" i="0">
                <a:solidFill>
                  <a:srgbClr val="1F1F1F"/>
                </a:solidFill>
                <a:effectLst/>
                <a:latin typeface="IBM Plex Sans Thai Looped"/>
              </a:rPr>
              <a:t>TG) ≥ 150 </a:t>
            </a: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มิลลิกรัมต่อเดซิลิตร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 </a:t>
            </a:r>
            <a:r>
              <a:rPr lang="en-US" sz="3600" b="0" i="0">
                <a:solidFill>
                  <a:srgbClr val="1F1F1F"/>
                </a:solidFill>
                <a:effectLst/>
                <a:latin typeface="IBM Plex Sans Thai Looped"/>
              </a:rPr>
              <a:t>HDL </a:t>
            </a: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คอเลสเตอรอล &lt; 40 มิลลิกรัมต่อเดซิลิตรในเพศชาย และ &lt; 50 มิลลิกรัมต่อเดซิลิตรในเพศหญิง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ระดับความดันโลหิต ≥ 130/85 มิลลิเมตรปรอท หรือได้รับยารักษาภาวะความดันโลหิตสูง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5199695-1013-984B-538C-E4B99AF4BF17}"/>
              </a:ext>
            </a:extLst>
          </p:cNvPr>
          <p:cNvSpPr/>
          <p:nvPr/>
        </p:nvSpPr>
        <p:spPr>
          <a:xfrm>
            <a:off x="681318" y="2214282"/>
            <a:ext cx="10972800" cy="824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1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i="0">
                <a:effectLst/>
              </a:rPr>
              <a:t>รู้จัก 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601318"/>
              </p:ext>
            </p:extLst>
          </p:nvPr>
        </p:nvGraphicFramePr>
        <p:xfrm>
          <a:off x="838200" y="1495333"/>
          <a:ext cx="10515600" cy="4997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E8B279E4-0D44-9B33-DFE7-7872B6D9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569" y="18976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46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968E1F-4B78-2EE0-2AD4-55311BAD9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B6CC090-16BC-EF0B-A365-8D722DE0F0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DE3AB744-DDF7-3C82-D5F5-D3F9A6FA70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B68B517-A2FB-418F-0224-FF8AA1D98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799" y="439036"/>
            <a:ext cx="3770616" cy="6556990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5E4FF3C1-8E1B-9B78-F4C6-05335C645110}"/>
              </a:ext>
            </a:extLst>
          </p:cNvPr>
          <p:cNvSpPr/>
          <p:nvPr/>
        </p:nvSpPr>
        <p:spPr>
          <a:xfrm>
            <a:off x="7828908" y="657546"/>
            <a:ext cx="3133618" cy="6267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นอนกรน</a:t>
            </a:r>
            <a:endParaRPr lang="en-US" sz="320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6C8ABFE-C6F5-EB1B-5060-F8A987082E5F}"/>
              </a:ext>
            </a:extLst>
          </p:cNvPr>
          <p:cNvSpPr/>
          <p:nvPr/>
        </p:nvSpPr>
        <p:spPr>
          <a:xfrm>
            <a:off x="7858018" y="1477766"/>
            <a:ext cx="3133618" cy="1501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โรคหัวใจ</a:t>
            </a:r>
            <a:r>
              <a:rPr lang="th-TH" sz="2800"/>
              <a:t>และ</a:t>
            </a:r>
            <a:r>
              <a:rPr lang="th-TH" sz="3200"/>
              <a:t>หลอดเลือด </a:t>
            </a:r>
            <a:r>
              <a:rPr lang="en-US" sz="2800"/>
              <a:t>: </a:t>
            </a:r>
            <a:r>
              <a:rPr lang="th-TH" sz="2800"/>
              <a:t>หัวใจขาดเลือด เส้นเลือดในสมองตีบ โรคลิ่มเลือดในปอด </a:t>
            </a:r>
            <a:endParaRPr lang="en-US" sz="2800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78E70CAB-F1DC-C009-C953-911426BF2F4B}"/>
              </a:ext>
            </a:extLst>
          </p:cNvPr>
          <p:cNvSpPr/>
          <p:nvPr/>
        </p:nvSpPr>
        <p:spPr>
          <a:xfrm>
            <a:off x="7868292" y="3131905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หัวใจวาย</a:t>
            </a:r>
            <a:endParaRPr lang="en-US" sz="320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455AA71E-0CA9-0341-2525-B875D55EFEA9}"/>
              </a:ext>
            </a:extLst>
          </p:cNvPr>
          <p:cNvSpPr/>
          <p:nvPr/>
        </p:nvSpPr>
        <p:spPr>
          <a:xfrm>
            <a:off x="7856306" y="3818561"/>
            <a:ext cx="3133618" cy="6267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ปวดหลัง</a:t>
            </a:r>
            <a:endParaRPr lang="en-US" sz="3200"/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A11D8E9A-351B-998A-8BE5-F7C941FFE48C}"/>
              </a:ext>
            </a:extLst>
          </p:cNvPr>
          <p:cNvSpPr/>
          <p:nvPr/>
        </p:nvSpPr>
        <p:spPr>
          <a:xfrm>
            <a:off x="7834045" y="4546314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เบาหวาน</a:t>
            </a:r>
            <a:endParaRPr lang="en-US" sz="3200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2FD903C6-6380-1978-D86E-D301225FB50B}"/>
              </a:ext>
            </a:extLst>
          </p:cNvPr>
          <p:cNvSpPr/>
          <p:nvPr/>
        </p:nvSpPr>
        <p:spPr>
          <a:xfrm>
            <a:off x="7873430" y="5356259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ลิ่มเลือดที่ขา</a:t>
            </a:r>
            <a:endParaRPr lang="en-US" sz="3200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9334ACF-7449-81F8-18A5-04AD98F280AC}"/>
              </a:ext>
            </a:extLst>
          </p:cNvPr>
          <p:cNvSpPr/>
          <p:nvPr/>
        </p:nvSpPr>
        <p:spPr>
          <a:xfrm>
            <a:off x="7863155" y="6137096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เก๊าซ์</a:t>
            </a:r>
            <a:endParaRPr lang="en-US" sz="3200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E7664AD1-A42F-E7C4-CB21-E8F071A633B6}"/>
              </a:ext>
            </a:extLst>
          </p:cNvPr>
          <p:cNvSpPr/>
          <p:nvPr/>
        </p:nvSpPr>
        <p:spPr>
          <a:xfrm>
            <a:off x="989745" y="5808324"/>
            <a:ext cx="3133618" cy="6267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ข้อเข่าเสื่อม</a:t>
            </a:r>
            <a:endParaRPr lang="en-US" sz="320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DA3ABF65-4B41-94CB-2062-FB143E14F416}"/>
              </a:ext>
            </a:extLst>
          </p:cNvPr>
          <p:cNvSpPr/>
          <p:nvPr/>
        </p:nvSpPr>
        <p:spPr>
          <a:xfrm>
            <a:off x="948648" y="4965842"/>
            <a:ext cx="3133618" cy="6267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ปัสสาวะผิดปกติ</a:t>
            </a:r>
            <a:endParaRPr lang="en-US" sz="3200"/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9B4C3890-13A9-5C07-8905-A06E8D909809}"/>
              </a:ext>
            </a:extLst>
          </p:cNvPr>
          <p:cNvSpPr/>
          <p:nvPr/>
        </p:nvSpPr>
        <p:spPr>
          <a:xfrm>
            <a:off x="938373" y="4164458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เป็นหมัน</a:t>
            </a:r>
            <a:endParaRPr lang="en-US" sz="3200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11E95FE4-430E-9F62-9781-C3D5CA409BDC}"/>
              </a:ext>
            </a:extLst>
          </p:cNvPr>
          <p:cNvSpPr/>
          <p:nvPr/>
        </p:nvSpPr>
        <p:spPr>
          <a:xfrm>
            <a:off x="958921" y="3404170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นิ่วในถุงน้ำดี</a:t>
            </a:r>
            <a:endParaRPr lang="en-US" sz="3200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2A2A9886-FDB0-310D-D9E8-BC32F066F8F9}"/>
              </a:ext>
            </a:extLst>
          </p:cNvPr>
          <p:cNvSpPr/>
          <p:nvPr/>
        </p:nvSpPr>
        <p:spPr>
          <a:xfrm>
            <a:off x="969195" y="2664430"/>
            <a:ext cx="3133618" cy="6267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ไขมันเกาะตับ</a:t>
            </a:r>
            <a:endParaRPr lang="en-US" sz="3200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BEE78650-87A8-B5FF-13D3-D787664BF979}"/>
              </a:ext>
            </a:extLst>
          </p:cNvPr>
          <p:cNvSpPr/>
          <p:nvPr/>
        </p:nvSpPr>
        <p:spPr>
          <a:xfrm>
            <a:off x="969195" y="1924691"/>
            <a:ext cx="3133618" cy="62672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หอบหืด</a:t>
            </a:r>
            <a:endParaRPr lang="en-US" sz="3200"/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7DB02D7-A87E-D47C-1DA1-80B7435FEBA0}"/>
              </a:ext>
            </a:extLst>
          </p:cNvPr>
          <p:cNvSpPr/>
          <p:nvPr/>
        </p:nvSpPr>
        <p:spPr>
          <a:xfrm>
            <a:off x="948647" y="1010292"/>
            <a:ext cx="3133618" cy="7568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/>
              <a:t>โรคซึมเศร้า และวิตกกังวล</a:t>
            </a:r>
            <a:endParaRPr lang="en-US" sz="320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CA6E9C4-19EC-5BB2-BC05-5BE02F14D84F}"/>
              </a:ext>
            </a:extLst>
          </p:cNvPr>
          <p:cNvSpPr/>
          <p:nvPr/>
        </p:nvSpPr>
        <p:spPr>
          <a:xfrm>
            <a:off x="475129" y="439036"/>
            <a:ext cx="11089341" cy="5800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/>
              <a:t>Obesity = ABCD (Adiposity Based Chronic Disease)</a:t>
            </a:r>
          </a:p>
        </p:txBody>
      </p:sp>
    </p:spTree>
    <p:extLst>
      <p:ext uri="{BB962C8B-B14F-4D97-AF65-F5344CB8AC3E}">
        <p14:creationId xmlns:p14="http://schemas.microsoft.com/office/powerpoint/2010/main" val="23874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</a:t>
            </a:r>
            <a:r>
              <a:rPr lang="en-US"/>
              <a:t> NCDs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84651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</a:t>
            </a:r>
            <a:r>
              <a:rPr lang="en-US"/>
              <a:t> NCDs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4000" b="1">
                <a:solidFill>
                  <a:srgbClr val="FF0000"/>
                </a:solidFill>
              </a:rPr>
              <a:t>โรคเบาหวาน</a:t>
            </a:r>
            <a:r>
              <a:rPr lang="en-US" sz="4000" b="1">
                <a:solidFill>
                  <a:srgbClr val="FF0000"/>
                </a:solidFill>
              </a:rPr>
              <a:t>(Diabetes </a:t>
            </a:r>
            <a:r>
              <a:rPr lang="en-US" sz="4000" b="1" err="1">
                <a:solidFill>
                  <a:srgbClr val="FF0000"/>
                </a:solidFill>
              </a:rPr>
              <a:t>millitus</a:t>
            </a:r>
            <a:r>
              <a:rPr lang="en-US" sz="4000" b="1">
                <a:solidFill>
                  <a:srgbClr val="FF0000"/>
                </a:solidFill>
              </a:rPr>
              <a:t>..DM)</a:t>
            </a:r>
            <a:endParaRPr lang="th-TH" sz="4000" b="1">
              <a:solidFill>
                <a:srgbClr val="FF0000"/>
              </a:solidFill>
            </a:endParaRPr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8296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3FF6B68-0CA3-9DA6-A410-7D545362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โรคเบาหวาน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12C2512-45C8-48E7-C611-3FCE7677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/>
              <a:t>เบาหวาน = เบา + หวาน</a:t>
            </a:r>
            <a:r>
              <a:rPr lang="en-US" sz="3600"/>
              <a:t> </a:t>
            </a:r>
            <a:r>
              <a:rPr lang="th-TH" sz="3600"/>
              <a:t>=  ปัสสาวะหวาน</a:t>
            </a:r>
            <a:endParaRPr lang="en-US" sz="3600"/>
          </a:p>
          <a:p>
            <a:r>
              <a:rPr lang="th-TH" sz="3600"/>
              <a:t>ภาวะที่ร่างกายมีระดับน้ำตาลในกระแสเลือดสูงกว่าปกติอย่างต่อเนื่องและเรื้อรัง  โดยร่างกายไม่สามารถนำน้ำตาลในเลือดไปใช้ได้ตามปกติ  </a:t>
            </a:r>
          </a:p>
          <a:p>
            <a:r>
              <a:rPr lang="th-TH" sz="3600"/>
              <a:t>ซึ่งเป็นผลจากความผิดปกติของตับอ่อนหลั่งฮอร์โมนที่มีชื่อเรียกว่า อินซูลิน ได้น้อยกว่าปกติ หรือ ดื้อต่ออินซูลินทำให้ออกฤทธิ์ได้ไม่เต็มที่</a:t>
            </a:r>
          </a:p>
          <a:p>
            <a:r>
              <a:rPr lang="th-TH" sz="3600"/>
              <a:t>ทำให้น้ำตาลที่ร่างกายดูดซึมมาจากทางเดินอาหาร เกิดการคั่งค้างจนล้นออกมาทางปัสสาวะ </a:t>
            </a:r>
          </a:p>
        </p:txBody>
      </p:sp>
    </p:spTree>
    <p:extLst>
      <p:ext uri="{BB962C8B-B14F-4D97-AF65-F5344CB8AC3E}">
        <p14:creationId xmlns:p14="http://schemas.microsoft.com/office/powerpoint/2010/main" val="129902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1D45CA-DE66-BF6E-78AC-E0DB38EA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B9AE44B-01AA-2325-0E46-CA4AD3E5B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106879F-3826-2B47-40C3-256CE0463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80682"/>
            <a:ext cx="9798423" cy="6687814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1CC1581-851C-A9CF-3F5B-E3310FACF294}"/>
              </a:ext>
            </a:extLst>
          </p:cNvPr>
          <p:cNvSpPr txBox="1"/>
          <p:nvPr/>
        </p:nvSpPr>
        <p:spPr>
          <a:xfrm>
            <a:off x="9897035" y="5791200"/>
            <a:ext cx="22949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https://www.healthdirect.gov.au/type-2-diabetes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DDAC66E-C85F-65B1-FBCC-4AC76F79D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178" y="2732183"/>
            <a:ext cx="2425457" cy="2197119"/>
          </a:xfrm>
          <a:prstGeom prst="rect">
            <a:avLst/>
          </a:prstGeom>
        </p:spPr>
      </p:pic>
      <p:sp>
        <p:nvSpPr>
          <p:cNvPr id="12" name="วงรี 11">
            <a:extLst>
              <a:ext uri="{FF2B5EF4-FFF2-40B4-BE49-F238E27FC236}">
                <a16:creationId xmlns:a16="http://schemas.microsoft.com/office/drawing/2014/main" id="{CFF6148A-3D49-F28A-894F-5494ED2087E3}"/>
              </a:ext>
            </a:extLst>
          </p:cNvPr>
          <p:cNvSpPr/>
          <p:nvPr/>
        </p:nvSpPr>
        <p:spPr>
          <a:xfrm>
            <a:off x="2597605" y="6120950"/>
            <a:ext cx="275421" cy="30847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B07C8F5E-5F5F-F380-66CF-205ECE44BD27}"/>
              </a:ext>
            </a:extLst>
          </p:cNvPr>
          <p:cNvSpPr/>
          <p:nvPr/>
        </p:nvSpPr>
        <p:spPr>
          <a:xfrm>
            <a:off x="3619581" y="5054150"/>
            <a:ext cx="271101" cy="3426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4CC78E1-CEDC-6523-FA57-7C82459B2C31}"/>
              </a:ext>
            </a:extLst>
          </p:cNvPr>
          <p:cNvSpPr/>
          <p:nvPr/>
        </p:nvSpPr>
        <p:spPr>
          <a:xfrm>
            <a:off x="3908612" y="170330"/>
            <a:ext cx="5898776" cy="7082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5400"/>
              <a:t>อินซูลินนำน้ำตาลเข้าเซลล์</a:t>
            </a:r>
            <a:endParaRPr lang="en-US" sz="5400"/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C01CBB7E-AEEE-0164-FEA5-308154937CBB}"/>
              </a:ext>
            </a:extLst>
          </p:cNvPr>
          <p:cNvSpPr/>
          <p:nvPr/>
        </p:nvSpPr>
        <p:spPr>
          <a:xfrm>
            <a:off x="10058400" y="2922495"/>
            <a:ext cx="1649506" cy="1613647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0116 L -0.00208 -0.00116 C -0.00117 -0.00602 0.00039 -0.01065 0.00078 -0.01574 C 0.00183 -0.0294 0.00157 -0.04352 0.00222 -0.05741 C 0.00235 -0.05926 0.00261 -0.06111 0.003 -0.06273 C 0.00339 -0.06459 0.00404 -0.06621 0.00443 -0.06783 C 0.00534 -0.07223 0.00521 -0.07709 0.00664 -0.08102 L 0.00821 -0.08496 C 0.00977 -0.09908 0.00742 -0.08496 0.01107 -0.09537 C 0.01979 -0.11991 0.00222 -0.07778 0.0155 -0.11111 C 0.01732 -0.11574 0.01979 -0.11922 0.02136 -0.12408 C 0.02331 -0.13033 0.025 -0.13681 0.02722 -0.14236 L 0.03464 -0.16065 C 0.03529 -0.1625 0.0362 -0.16412 0.03685 -0.16598 C 0.0375 -0.16806 0.03815 -0.17037 0.03907 -0.17246 C 0.04037 -0.1757 0.04206 -0.17848 0.04349 -0.18172 C 0.04792 -0.19167 0.05222 -0.20185 0.05664 -0.21181 C 0.05782 -0.21435 0.05951 -0.21644 0.06042 -0.21968 C 0.06276 -0.22824 0.06341 -0.23172 0.06693 -0.23912 C 0.07097 -0.24723 0.07644 -0.25463 0.08099 -0.26135 C 0.08242 -0.26366 0.08399 -0.26551 0.08542 -0.26783 C 0.08802 -0.27269 0.0974 -0.28982 0.10013 -0.29144 C 0.10157 -0.29236 0.103 -0.29306 0.10443 -0.29398 C 0.11094 -0.29861 0.10404 -0.29514 0.11042 -0.29792 C 0.11185 -0.29931 0.11341 -0.30047 0.11472 -0.30185 C 0.11654 -0.30394 0.1181 -0.30672 0.11992 -0.30857 C 0.12175 -0.31019 0.12396 -0.31088 0.12578 -0.31227 C 0.12761 -0.31389 0.1293 -0.31574 0.13099 -0.3176 C 0.13242 -0.31922 0.13373 -0.32176 0.13542 -0.32292 C 0.1392 -0.32523 0.14323 -0.32616 0.14714 -0.32801 C 0.17188 -0.34074 0.15104 -0.33148 0.16107 -0.33588 C 0.17071 -0.33542 0.18021 -0.33611 0.18985 -0.33449 C 0.1931 -0.33403 0.19128 -0.32801 0.19271 -0.32547 C 0.19388 -0.32338 0.19571 -0.32292 0.19714 -0.32153 C 0.19844 -0.32037 0.19948 -0.31852 0.20078 -0.3176 C 0.20313 -0.31621 0.20573 -0.31598 0.20821 -0.31505 C 0.21914 -0.31065 0.20938 -0.31366 0.21849 -0.31111 C 0.22552 -0.31204 0.23269 -0.31204 0.23985 -0.31366 C 0.24167 -0.31412 0.24336 -0.31598 0.24492 -0.3176 C 0.2487 -0.3213 0.25222 -0.32547 0.25599 -0.3294 C 0.26146 -0.33496 0.26498 -0.3375 0.26992 -0.34375 C 0.28295 -0.35996 0.27149 -0.34746 0.28021 -0.35672 C 0.28125 -0.35996 0.28203 -0.3632 0.28321 -0.36598 C 0.28373 -0.3676 0.28477 -0.36829 0.28542 -0.36991 C 0.28581 -0.37107 0.28568 -0.37269 0.28607 -0.37385 C 0.28698 -0.37616 0.29115 -0.38172 0.29206 -0.38287 C 0.29414 -0.38588 0.29505 -0.38658 0.29792 -0.3882 C 0.29818 -0.38843 0.29844 -0.3882 0.29857 -0.3882 L 0.4737 -0.46389 L 0.47878 -0.45232 L 0.54284 -0.36736 L 0.54284 -0.36736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-0.00787 L 0.00586 -0.00787 C 0.02617 -0.00602 0.02292 -0.00463 0.04844 -0.01436 C 0.05052 -0.01528 0.05234 -0.01806 0.0543 -0.01968 C 0.05599 -0.02107 0.05768 -0.02223 0.0595 -0.02361 C 0.05989 -0.025 0.06029 -0.02662 0.06094 -0.02755 C 0.06172 -0.02871 0.06289 -0.02917 0.06393 -0.0301 C 0.06536 -0.03172 0.0668 -0.0338 0.06823 -0.03542 C 0.06992 -0.03727 0.07174 -0.03866 0.07344 -0.04051 C 0.07448 -0.04167 0.07526 -0.04352 0.07643 -0.04445 C 0.07773 -0.04584 0.08385 -0.04699 0.0845 -0.04723 C 0.08711 -0.04792 0.08984 -0.04908 0.09258 -0.04977 C 0.09492 -0.05047 0.09739 -0.05047 0.09987 -0.05116 C 0.10456 -0.05232 0.10924 -0.05371 0.1138 -0.0551 C 0.11601 -0.05672 0.1181 -0.05903 0.12044 -0.06019 C 0.12383 -0.06181 0.12747 -0.06065 0.13073 -0.06274 C 0.1345 -0.06528 0.13776 -0.06968 0.14101 -0.07338 C 0.14414 -0.07662 0.14687 -0.08033 0.14987 -0.0838 C 0.1526 -0.08681 0.15794 -0.09283 0.15794 -0.09283 C 0.17539 -0.13264 0.15208 -0.07824 0.1668 -0.11644 C 0.17044 -0.1257 0.17734 -0.13704 0.1793 -0.14792 C 0.17982 -0.15047 0.18008 -0.15324 0.18073 -0.15556 C 0.18125 -0.15718 0.18229 -0.15811 0.18294 -0.15949 C 0.18463 -0.1632 0.18646 -0.16922 0.18958 -0.17014 C 0.19857 -0.17223 0.20768 -0.17269 0.2168 -0.17408 C 0.22539 -0.17963 0.22422 -0.17824 0.23229 -0.18565 C 0.23346 -0.18704 0.23476 -0.1882 0.23594 -0.18959 C 0.23971 -0.19468 0.24388 -0.19885 0.24687 -0.20533 C 0.24818 -0.20787 0.24922 -0.21088 0.25065 -0.2132 C 0.25364 -0.21829 0.25716 -0.22246 0.26016 -0.22755 C 0.26276 -0.23195 0.26484 -0.23774 0.26758 -0.2419 C 0.27708 -0.25718 0.28138 -0.25811 0.2888 -0.27454 C 0.29219 -0.28195 0.29297 -0.28658 0.29466 -0.29422 C 0.29492 -0.29908 0.29518 -0.30394 0.29544 -0.30857 C 0.29583 -0.31436 0.29674 -0.31991 0.29687 -0.3257 C 0.29739 -0.33727 0.29726 -0.34908 0.29766 -0.36088 C 0.29779 -0.36436 0.29792 -0.36806 0.29844 -0.3713 C 0.29935 -0.37848 0.30013 -0.38588 0.30208 -0.39236 C 0.30338 -0.39699 0.30599 -0.4 0.30794 -0.40417 C 0.30898 -0.40625 0.30989 -0.40857 0.31094 -0.41065 C 0.31185 -0.4125 0.31289 -0.41389 0.3138 -0.41574 C 0.31588 -0.42014 0.31445 -0.41922 0.3168 -0.42246 C 0.32083 -0.42824 0.32148 -0.42894 0.32487 -0.43287 C 0.32604 -0.43588 0.32695 -0.43936 0.32851 -0.4419 C 0.33073 -0.44561 0.33346 -0.44792 0.33594 -0.45116 C 0.33685 -0.45255 0.33802 -0.45348 0.3388 -0.4551 C 0.33945 -0.45625 0.33971 -0.45764 0.34036 -0.45903 C 0.34453 -0.46829 0.33867 -0.45348 0.34323 -0.46551 C 0.34245 -0.4676 0.34232 -0.47084 0.34101 -0.47199 C 0.33932 -0.47385 0.3332 -0.47338 0.33516 -0.47338 C 0.33919 -0.47338 0.34531 -0.47084 0.34909 -0.46945 C 0.35625 -0.47153 0.36341 -0.47269 0.37044 -0.47593 C 0.37135 -0.47639 0.37135 -0.47871 0.37187 -0.47986 C 0.375 -0.48565 0.37825 -0.49121 0.38151 -0.49699 C 0.39987 -0.52963 0.37292 -0.48056 0.38737 -0.50996 C 0.38815 -0.51158 0.38932 -0.5125 0.39023 -0.51389 C 0.3918 -0.51598 0.39336 -0.51783 0.39466 -0.52037 C 0.39609 -0.52315 0.39687 -0.52686 0.39844 -0.52963 C 0.39987 -0.53218 0.40182 -0.5338 0.40351 -0.53611 C 0.4043 -0.53727 0.40482 -0.53912 0.40573 -0.54005 C 0.41458 -0.55024 0.42096 -0.5551 0.43151 -0.56088 C 0.43542 -0.5632 0.43971 -0.56366 0.44323 -0.5676 C 0.4444 -0.56875 0.44557 -0.57061 0.44687 -0.5713 C 0.46432 -0.58172 0.45273 -0.57269 0.46745 -0.57917 C 0.47044 -0.58056 0.47331 -0.58311 0.4763 -0.58449 C 0.48268 -0.58704 0.48906 -0.58889 0.49544 -0.59098 C 0.49661 -0.59144 0.49792 -0.5919 0.49909 -0.59236 L 0.50208 -0.59352 L 0.56823 -0.59236 C 0.57031 -0.59213 0.57109 -0.58704 0.57266 -0.58449 C 0.57383 -0.58264 0.57513 -0.58125 0.5763 -0.57917 C 0.57734 -0.57732 0.57812 -0.57477 0.5793 -0.57269 C 0.58099 -0.56945 0.58867 -0.55556 0.59167 -0.55186 C 0.59284 -0.55047 0.59414 -0.55 0.59544 -0.54908 C 0.59661 -0.54653 0.59766 -0.54352 0.59909 -0.54144 C 0.59961 -0.54051 0.60065 -0.54074 0.6013 -0.54005 C 0.61237 -0.52871 0.60573 -0.53311 0.61159 -0.52963 C 0.61966 -0.51505 0.61328 -0.52477 0.62187 -0.51528 C 0.62292 -0.51412 0.62383 -0.51274 0.62487 -0.51135 C 0.62565 -0.50996 0.62708 -0.50741 0.62708 -0.50741 L 0.62044 -0.51528 " pathEditMode="relative" ptsTypes="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การวินิจฉัยโรคเบาหวาน</a:t>
            </a:r>
            <a:endParaRPr lang="th-TH" b="1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400"/>
              <a:t>ตรวจเลือดโดย </a:t>
            </a:r>
            <a:r>
              <a:rPr lang="th-TH" sz="3400" b="1"/>
              <a:t>อดอาหารและเครื่องดื่มทุกชนิด </a:t>
            </a:r>
            <a:r>
              <a:rPr lang="th-TH" sz="3400"/>
              <a:t>ตั้งแต่เที่ยงคืน แล้วไปเจาะเลือดในตอนเช้า เพื่อ</a:t>
            </a:r>
            <a:r>
              <a:rPr lang="th-TH" sz="3400" b="1"/>
              <a:t>ดูระดับน้ำตาลในเลือดหลังอดอาหาร</a:t>
            </a:r>
            <a:r>
              <a:rPr lang="en-US" sz="3400" b="1"/>
              <a:t> 8</a:t>
            </a:r>
            <a:r>
              <a:rPr lang="th-TH" sz="3400" b="1"/>
              <a:t> ชั่วโมง </a:t>
            </a:r>
          </a:p>
          <a:p>
            <a:r>
              <a:rPr lang="th-TH" sz="3400"/>
              <a:t>คนปกติจะมีค่าต่ำกว่า </a:t>
            </a:r>
            <a:r>
              <a:rPr lang="en-US" sz="3400">
                <a:solidFill>
                  <a:srgbClr val="FF0000"/>
                </a:solidFill>
              </a:rPr>
              <a:t>100</a:t>
            </a:r>
            <a:r>
              <a:rPr lang="en-US" sz="3400"/>
              <a:t> </a:t>
            </a:r>
            <a:r>
              <a:rPr lang="th-TH" sz="3400"/>
              <a:t>หากพบมีค่า เท่ากับหรือ</a:t>
            </a:r>
            <a:r>
              <a:rPr lang="th-TH" sz="3400" i="1" u="sng">
                <a:solidFill>
                  <a:srgbClr val="FF0000"/>
                </a:solidFill>
              </a:rPr>
              <a:t>มากกว่า </a:t>
            </a:r>
            <a:r>
              <a:rPr lang="en-US" sz="3400" i="1" u="sng">
                <a:solidFill>
                  <a:srgbClr val="FF0000"/>
                </a:solidFill>
              </a:rPr>
              <a:t>126 </a:t>
            </a:r>
            <a:r>
              <a:rPr lang="th-TH" sz="3400" i="1" u="sng"/>
              <a:t>ในการตรวจอย่างน้อย </a:t>
            </a:r>
            <a:r>
              <a:rPr lang="en-US" sz="3400" i="1" u="sng"/>
              <a:t>2</a:t>
            </a:r>
            <a:r>
              <a:rPr lang="th-TH" sz="3400" i="1" u="sng"/>
              <a:t> ครั้ง ก็วินิจฉัยได้ว่าเป็นเบาหวาน </a:t>
            </a:r>
            <a:r>
              <a:rPr lang="th-TH" sz="3400"/>
              <a:t>และยิ่งมีค่าสูงเท่าใดก็แสดงว่ามีความรุนแรงของการเป็นเบาหวาน เพิ่มมากขึ้น </a:t>
            </a:r>
            <a:endParaRPr lang="en-US" sz="3400"/>
          </a:p>
          <a:p>
            <a:endParaRPr lang="th-TH"/>
          </a:p>
        </p:txBody>
      </p:sp>
      <p:sp>
        <p:nvSpPr>
          <p:cNvPr id="4" name="TextBox 3"/>
          <p:cNvSpPr txBox="1"/>
          <p:nvPr/>
        </p:nvSpPr>
        <p:spPr>
          <a:xfrm>
            <a:off x="3593940" y="4461720"/>
            <a:ext cx="5718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>
                <a:solidFill>
                  <a:srgbClr val="FF0000"/>
                </a:solidFill>
              </a:rPr>
              <a:t>แล้วถ้าได้ค่า </a:t>
            </a:r>
            <a:r>
              <a:rPr lang="en-US" sz="3600">
                <a:solidFill>
                  <a:srgbClr val="FF0000"/>
                </a:solidFill>
              </a:rPr>
              <a:t>100 -125 = </a:t>
            </a:r>
            <a:r>
              <a:rPr lang="th-TH" sz="3600">
                <a:solidFill>
                  <a:srgbClr val="FF0000"/>
                </a:solidFill>
              </a:rPr>
              <a:t>เสี่ยงเบาหวาน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458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ตัวแทนเนื้อหา 3">
            <a:extLst>
              <a:ext uri="{FF2B5EF4-FFF2-40B4-BE49-F238E27FC236}">
                <a16:creationId xmlns:a16="http://schemas.microsoft.com/office/drawing/2014/main" id="{FC6B9F1D-E1D4-7879-8CD5-EAA2495DA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91864"/>
              </p:ext>
            </p:extLst>
          </p:nvPr>
        </p:nvGraphicFramePr>
        <p:xfrm>
          <a:off x="340805" y="1615761"/>
          <a:ext cx="11057964" cy="4959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4491">
                  <a:extLst>
                    <a:ext uri="{9D8B030D-6E8A-4147-A177-3AD203B41FA5}">
                      <a16:colId xmlns:a16="http://schemas.microsoft.com/office/drawing/2014/main" val="1430630448"/>
                    </a:ext>
                  </a:extLst>
                </a:gridCol>
                <a:gridCol w="2764491">
                  <a:extLst>
                    <a:ext uri="{9D8B030D-6E8A-4147-A177-3AD203B41FA5}">
                      <a16:colId xmlns:a16="http://schemas.microsoft.com/office/drawing/2014/main" val="2026821802"/>
                    </a:ext>
                  </a:extLst>
                </a:gridCol>
                <a:gridCol w="2764491">
                  <a:extLst>
                    <a:ext uri="{9D8B030D-6E8A-4147-A177-3AD203B41FA5}">
                      <a16:colId xmlns:a16="http://schemas.microsoft.com/office/drawing/2014/main" val="3103012450"/>
                    </a:ext>
                  </a:extLst>
                </a:gridCol>
                <a:gridCol w="2764491">
                  <a:extLst>
                    <a:ext uri="{9D8B030D-6E8A-4147-A177-3AD203B41FA5}">
                      <a16:colId xmlns:a16="http://schemas.microsoft.com/office/drawing/2014/main" val="4041918590"/>
                    </a:ext>
                  </a:extLst>
                </a:gridCol>
              </a:tblGrid>
              <a:tr h="879362">
                <a:tc>
                  <a:txBody>
                    <a:bodyPr/>
                    <a:lstStyle/>
                    <a:p>
                      <a:r>
                        <a:rPr lang="th-TH" sz="3200"/>
                        <a:t>สถานะ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/>
                        <a:t>ปกติ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/>
                        <a:t>ภาวะก่อนเบาหวาน</a:t>
                      </a:r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sz="3200"/>
                        <a:t>โรคเบาหวาน</a:t>
                      </a:r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132069"/>
                  </a:ext>
                </a:extLst>
              </a:tr>
              <a:tr h="879362">
                <a:tc>
                  <a:txBody>
                    <a:bodyPr/>
                    <a:lstStyle/>
                    <a:p>
                      <a:r>
                        <a:rPr lang="en-US" sz="3200"/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&lt;100mg/dl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IFG 100-125mg/dl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&gt;=126mg/dl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410367"/>
                  </a:ext>
                </a:extLst>
              </a:tr>
              <a:tr h="879362">
                <a:tc>
                  <a:txBody>
                    <a:bodyPr/>
                    <a:lstStyle/>
                    <a:p>
                      <a:r>
                        <a:rPr lang="en-US" sz="3200"/>
                        <a:t>2hr PG (75g) (OGTT)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&lt;140mg/dl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IGT 140-199mg/dl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&gt;=200mg/dl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127148"/>
                  </a:ext>
                </a:extLst>
              </a:tr>
              <a:tr h="986009">
                <a:tc>
                  <a:txBody>
                    <a:bodyPr/>
                    <a:lstStyle/>
                    <a:p>
                      <a:r>
                        <a:rPr lang="en-US" sz="3200"/>
                        <a:t>Random plasma 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&gt;=200mg/dl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835436"/>
                  </a:ext>
                </a:extLst>
              </a:tr>
              <a:tr h="879362">
                <a:tc>
                  <a:txBody>
                    <a:bodyPr/>
                    <a:lstStyle/>
                    <a:p>
                      <a:r>
                        <a:rPr lang="en-US" sz="3200"/>
                        <a:t>HbA1C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&lt;5.7%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5.7-6.4%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&gt;=6.5%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18147"/>
                  </a:ext>
                </a:extLst>
              </a:tr>
            </a:tbl>
          </a:graphicData>
        </a:graphic>
      </p:graphicFrame>
      <p:sp>
        <p:nvSpPr>
          <p:cNvPr id="5" name="ชื่อเรื่อง 1">
            <a:extLst>
              <a:ext uri="{FF2B5EF4-FFF2-40B4-BE49-F238E27FC236}">
                <a16:creationId xmlns:a16="http://schemas.microsoft.com/office/drawing/2014/main" id="{343FBEED-E543-5F69-C3F5-4BC0C75FDDC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/>
              <a:t>การวินิจฉัยโรคเบาหวาน</a:t>
            </a:r>
            <a:r>
              <a:rPr lang="en-US"/>
              <a:t> : 2</a:t>
            </a:r>
            <a:r>
              <a:rPr lang="th-TH"/>
              <a:t>ครั้ง หรือ </a:t>
            </a:r>
            <a:r>
              <a:rPr lang="en-US"/>
              <a:t>2test</a:t>
            </a:r>
            <a:endParaRPr lang="th-TH" b="1"/>
          </a:p>
        </p:txBody>
      </p:sp>
    </p:spTree>
    <p:extLst>
      <p:ext uri="{BB962C8B-B14F-4D97-AF65-F5344CB8AC3E}">
        <p14:creationId xmlns:p14="http://schemas.microsoft.com/office/powerpoint/2010/main" val="3762054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F9C3F91-1623-284B-7CDE-4992DBE4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HbA1C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E7F00AE-83A9-2630-6160-25F53BE10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92774E1-292F-CD45-AAEB-80E571214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6" y="1592645"/>
            <a:ext cx="10149404" cy="4884356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BB2DA4F-F62A-FDE3-07B5-39D6813E237D}"/>
              </a:ext>
            </a:extLst>
          </p:cNvPr>
          <p:cNvSpPr txBox="1"/>
          <p:nvPr/>
        </p:nvSpPr>
        <p:spPr>
          <a:xfrm>
            <a:off x="6411243" y="641891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https://www.carehospitals.com/diagnostics/hba1c-test</a:t>
            </a: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9E7E6F87-449A-C327-AFD8-03E40FFDB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77" y="1997009"/>
            <a:ext cx="6568980" cy="35425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5888A4FC-1B10-C2F2-3058-F57D723F1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523" y="428625"/>
            <a:ext cx="4219234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7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9FD9E6D-52B4-9CF6-D7BB-3D69916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อาการของผู้ป่วยเบาหวาน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DA3DD52-62A2-F21F-E124-4AD7CBEA5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/>
              <a:t>ผลของน้ำตาลสูงขึ้น ทำให้คนไข้ปัสสาวะบ่อย</a:t>
            </a:r>
          </a:p>
          <a:p>
            <a:r>
              <a:rPr lang="th-TH"/>
              <a:t>เกิดอาการจากการขาดน้ำได้</a:t>
            </a:r>
            <a:r>
              <a:rPr lang="en-US"/>
              <a:t> </a:t>
            </a:r>
          </a:p>
          <a:p>
            <a:r>
              <a:rPr lang="th-TH"/>
              <a:t>เกิดอาการจากการขาดอินซูลินอย่างรุนแรง ร่างกายไม่สามารถใช้น้ำตาลได้ ส่งผลให้ไขมันถูกสลายกลายเป็นพลังงาน เกิดเป็น</a:t>
            </a:r>
            <a:r>
              <a:rPr lang="en-US"/>
              <a:t>Ketoacidosis</a:t>
            </a:r>
          </a:p>
          <a:p>
            <a:r>
              <a:rPr lang="th-TH"/>
              <a:t>ผลข้างเคียงจากเส้นเลือดเสื่อมสภาพ จากภาวะอักเสบเรื้อรัง ได้แก่ หัวใจและสมองขาดเลือด</a:t>
            </a:r>
          </a:p>
          <a:p>
            <a:r>
              <a:rPr lang="th-TH"/>
              <a:t>ผลข้างเคียงจากการที่มีน้ำตาลสูงเป็นเวลานาน ได้แก่ เลนส์ตา และเส้นประสาทตาเสื่อมสภาพ เส้นประสาทรับความรู้สึกเสื่อมสภาพ เส้นเลือดไตเสื่อมสภาพ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728D762-E090-4E02-4C8D-89E9FA7A8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2693" y="412700"/>
            <a:ext cx="2162254" cy="176875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" name="Picture 5" descr="Image69">
            <a:extLst>
              <a:ext uri="{FF2B5EF4-FFF2-40B4-BE49-F238E27FC236}">
                <a16:creationId xmlns:a16="http://schemas.microsoft.com/office/drawing/2014/main" id="{E00AC7E1-AE16-35B4-18DD-158E34ED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23602" y="363556"/>
            <a:ext cx="1850833" cy="1850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8B33118-EC6A-0C0C-B93B-A9E69B34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05303" y="4142342"/>
            <a:ext cx="1928867" cy="16745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7BA6038A-191D-F5A6-CE65-35C2EE77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73274" y="4921785"/>
            <a:ext cx="1751659" cy="17902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82370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1A6E2C4-DDCD-0B7A-35FD-54525FD4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ชนิดของเบาหวาน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FA146CF-5EFE-944B-68A9-11AAF245D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+mj-lt"/>
              <a:buAutoNum type="arabicPeriod"/>
            </a:pP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เบาหวานชนิดที่ 1 (</a:t>
            </a:r>
            <a:r>
              <a:rPr lang="en-US" b="0" i="0">
                <a:effectLst/>
                <a:highlight>
                  <a:srgbClr val="FFFFFF"/>
                </a:highlight>
                <a:latin typeface="Kanit"/>
                <a:cs typeface="+mj-cs"/>
              </a:rPr>
              <a:t>type 1 diabetes mellitus, T1DM)</a:t>
            </a: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เกิดจากเซลล์ตับอ่อนถูกทำลายจากภูมิคุ้มกันของร่างกาย ทำให้ขาดอินซูลิน มักพบในเด็ก</a:t>
            </a:r>
          </a:p>
          <a:p>
            <a:pPr algn="l" fontAlgn="base">
              <a:buFont typeface="+mj-lt"/>
              <a:buAutoNum type="arabicPeriod"/>
            </a:pP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โรคเบาหวานชนิดที่ 2 (</a:t>
            </a:r>
            <a:r>
              <a:rPr lang="en-US" b="0" i="0">
                <a:effectLst/>
                <a:highlight>
                  <a:srgbClr val="FFFFFF"/>
                </a:highlight>
                <a:latin typeface="Kanit"/>
                <a:cs typeface="+mj-cs"/>
              </a:rPr>
              <a:t>type 2 diabetes mellitus, T1DM)</a:t>
            </a: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เป็นชนิดที่พบบ่อยที่สุด ร้อยละ 95 ของผู้ป่วยเบาหวานทั้งหมด เกิดจากภาวะดื้อต่ออินซูลิน มักพบในผู้ใหญ่ที่มีน้ำหนักเกินหรืออ้วนร่วมด้วย  </a:t>
            </a:r>
          </a:p>
          <a:p>
            <a:pPr algn="l" fontAlgn="base">
              <a:buFont typeface="+mj-lt"/>
              <a:buAutoNum type="arabicPeriod"/>
            </a:pP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โรคเบาหวานขณะตั้งครรภ์ (</a:t>
            </a:r>
            <a:r>
              <a:rPr lang="en-US" b="0" i="0">
                <a:effectLst/>
                <a:highlight>
                  <a:srgbClr val="FFFFFF"/>
                </a:highlight>
                <a:latin typeface="Kanit"/>
                <a:cs typeface="+mj-cs"/>
              </a:rPr>
              <a:t>gestational diabetes mellitus, GDM)</a:t>
            </a: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เป็นโรคเบาหวานที่เกิดขึ้นขณะตั้งครรภ์ มักเกิดเมื่อไตรมาส 2-3 ของการตั้งครรภ์</a:t>
            </a:r>
          </a:p>
          <a:p>
            <a:pPr algn="l" fontAlgn="base">
              <a:buFont typeface="+mj-lt"/>
              <a:buAutoNum type="arabicPeriod"/>
            </a:pP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โรคเบาหวานที่มีสาเหตุจำเพาะ (</a:t>
            </a:r>
            <a:r>
              <a:rPr lang="en-US" b="0" i="0">
                <a:effectLst/>
                <a:highlight>
                  <a:srgbClr val="FFFFFF"/>
                </a:highlight>
                <a:latin typeface="Kanit"/>
                <a:cs typeface="+mj-cs"/>
              </a:rPr>
              <a:t>specific types of diabetes due to other causes)</a:t>
            </a:r>
            <a:r>
              <a:rPr lang="th-TH" b="0" i="0">
                <a:effectLst/>
                <a:highlight>
                  <a:srgbClr val="FFFFFF"/>
                </a:highlight>
                <a:latin typeface="Kanit"/>
                <a:cs typeface="+mj-cs"/>
              </a:rPr>
              <a:t>มีได้หลายสาเหตุ เช่น โรคทางพันธุกรรม โรคของตับอ่อน โรคทางต่อมไร้ท่อ ยาบางชนิด เป็นต้น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0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550"/>
            <a:ext cx="10515600" cy="1325563"/>
          </a:xfrm>
        </p:spPr>
        <p:txBody>
          <a:bodyPr/>
          <a:lstStyle/>
          <a:p>
            <a:r>
              <a:rPr lang="th-TH" sz="4400" b="1" i="0">
                <a:effectLst/>
              </a:rPr>
              <a:t>รู้จัก 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0707502"/>
              </p:ext>
            </p:extLst>
          </p:nvPr>
        </p:nvGraphicFramePr>
        <p:xfrm>
          <a:off x="838200" y="1274164"/>
          <a:ext cx="10515600" cy="5201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5F7F4286-687D-3FB9-95E6-CCFC0D802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0573" y="7667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29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ควรตรวจ</a:t>
            </a:r>
            <a:r>
              <a:rPr lang="en-US"/>
              <a:t>screening</a:t>
            </a:r>
            <a:r>
              <a:rPr lang="th-TH"/>
              <a:t>หาเบาหวานหรือไม่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54864" tIns="91440" rIns="91440" bIns="45720" rtlCol="0" anchor="t">
            <a:normAutofit/>
          </a:bodyPr>
          <a:lstStyle/>
          <a:p>
            <a:pPr marL="438785"/>
            <a:r>
              <a:rPr lang="th-TH" sz="3600" b="1">
                <a:cs typeface="DilleniaUPC"/>
              </a:rPr>
              <a:t>ผู้ป่วยจำนวนมากไม่มีอาการแต่ตรวจเลือดพบ</a:t>
            </a:r>
            <a:endParaRPr lang="en-US">
              <a:cs typeface="DilleniaUPC"/>
            </a:endParaRPr>
          </a:p>
          <a:p>
            <a:pPr marL="438785"/>
            <a:r>
              <a:rPr lang="th-TH" sz="3600" b="1">
                <a:cs typeface="DilleniaUPC"/>
              </a:rPr>
              <a:t>ผู้ป่วยที่ได้รับการวินิจฉัยโรคเบาหวานส่วนใหญ่พบว่าเป็นโรคมาก่อนที่ได้รับการวินิจฉัย</a:t>
            </a:r>
            <a:r>
              <a:rPr lang="en-US" sz="3600" b="1"/>
              <a:t> 10</a:t>
            </a:r>
            <a:r>
              <a:rPr lang="th-TH" sz="3600" b="1">
                <a:cs typeface="DilleniaUPC"/>
              </a:rPr>
              <a:t> ปีขึ้นไป</a:t>
            </a:r>
            <a:endParaRPr lang="en-US" sz="3600" b="1">
              <a:cs typeface="DilleniaUPC"/>
            </a:endParaRPr>
          </a:p>
          <a:p>
            <a:pPr marL="438785"/>
            <a:r>
              <a:rPr lang="en-US" sz="3600" b="1"/>
              <a:t>50%</a:t>
            </a:r>
            <a:r>
              <a:rPr lang="th-TH" sz="3600" b="1">
                <a:cs typeface="DilleniaUPC"/>
              </a:rPr>
              <a:t>ของผู้ป่วยเบาหวาน</a:t>
            </a:r>
            <a:r>
              <a:rPr lang="en-US" sz="3600" b="1"/>
              <a:t> </a:t>
            </a:r>
            <a:r>
              <a:rPr lang="th-TH" sz="3600" b="1">
                <a:cs typeface="DilleniaUPC"/>
              </a:rPr>
              <a:t>มักม</a:t>
            </a:r>
            <a:r>
              <a:rPr lang="th-TH" sz="3600" b="1">
                <a:solidFill>
                  <a:srgbClr val="000000"/>
                </a:solidFill>
                <a:highlight>
                  <a:srgbClr val="FFFF00"/>
                </a:highlight>
                <a:cs typeface="DilleniaUPC"/>
              </a:rPr>
              <a:t>ีภาวะแทรกซ้อน</a:t>
            </a:r>
            <a:r>
              <a:rPr lang="th-TH" sz="3600" b="1">
                <a:solidFill>
                  <a:srgbClr val="000000"/>
                </a:solidFill>
                <a:cs typeface="DilleniaUPC"/>
              </a:rPr>
              <a:t>เ</a:t>
            </a:r>
            <a:r>
              <a:rPr lang="th-TH" sz="3600" b="1">
                <a:cs typeface="DilleniaUPC"/>
              </a:rPr>
              <a:t>กิดขึ้นแล้วตั้งแต่ได้รับการวินิจฉัย</a:t>
            </a:r>
          </a:p>
          <a:p>
            <a:pPr marL="438785"/>
            <a:r>
              <a:rPr lang="th-TH" sz="3600" b="1">
                <a:solidFill>
                  <a:srgbClr val="FF0000"/>
                </a:solidFill>
                <a:cs typeface="DilleniaUPC"/>
              </a:rPr>
              <a:t>การวินิจฉัยและรับการรักษาที่เร็วมีโอกาสให้การดำเนินของโรคดีขึ้น</a:t>
            </a:r>
          </a:p>
          <a:p>
            <a:pPr marL="438785"/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165631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AF7D228-581B-E952-32F4-3B70A027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Diabetes risk score (DRS)</a:t>
            </a:r>
          </a:p>
        </p:txBody>
      </p:sp>
      <p:pic>
        <p:nvPicPr>
          <p:cNvPr id="5" name="ตัวแทนเนื้อหา 4" descr="รูปภาพประกอบด้วย แบบแผน, สี่เหลี่ยม, สมมาตร, พิกเซล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7276EB6-FC4C-2F79-6B93-72A8B25C3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3341" y="643466"/>
            <a:ext cx="5622028" cy="5568739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573584B-B269-D958-03F6-3ACAD4C37CA8}"/>
              </a:ext>
            </a:extLst>
          </p:cNvPr>
          <p:cNvSpPr txBox="1"/>
          <p:nvPr/>
        </p:nvSpPr>
        <p:spPr>
          <a:xfrm>
            <a:off x="5026306" y="6338065"/>
            <a:ext cx="7080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https://www.si.mahidol.ac.th/th/division/diabetes/ct_diabeticrisk.asp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37EB23-724A-8554-FBC0-3EE36E6EB54F}"/>
              </a:ext>
            </a:extLst>
          </p:cNvPr>
          <p:cNvSpPr txBox="1">
            <a:spLocks/>
          </p:cNvSpPr>
          <p:nvPr/>
        </p:nvSpPr>
        <p:spPr>
          <a:xfrm>
            <a:off x="405115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/>
              <a:t>ควรตรวจ</a:t>
            </a:r>
            <a:r>
              <a:rPr lang="en-US" sz="3200"/>
              <a:t>screening</a:t>
            </a:r>
            <a:r>
              <a:rPr lang="th-TH" sz="3200"/>
              <a:t>หาเบาหวานหรือไม่</a:t>
            </a:r>
            <a:r>
              <a:rPr lang="en-US" sz="32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1081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/>
              <a:t>ถ้าท่านมีลักษณะต่อไปนี้ ท่านมีความเสี่ยงสูงที่จะเป็นเบาหวาน ควรตรวจระดับน้ำตาลในเลือด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354" y="1727183"/>
            <a:ext cx="10776030" cy="4625609"/>
          </a:xfrm>
        </p:spPr>
        <p:txBody>
          <a:bodyPr>
            <a:noAutofit/>
          </a:bodyPr>
          <a:lstStyle/>
          <a:p>
            <a:r>
              <a:rPr lang="th-TH" sz="3600">
                <a:cs typeface="+mj-cs"/>
              </a:rPr>
              <a:t>อ้วน อ้วนลงพุง</a:t>
            </a:r>
            <a:br>
              <a:rPr lang="th-TH" sz="3600">
                <a:cs typeface="+mj-cs"/>
              </a:rPr>
            </a:br>
            <a:r>
              <a:rPr lang="th-TH" sz="3600">
                <a:cs typeface="+mj-cs"/>
              </a:rPr>
              <a:t>(หญิง รอบพุงมากกว่าหรือเท่ากับ 80 ซม. , ชาย รอบพุงมากกว่าหรือเท่ากับ 90 ซม.)</a:t>
            </a:r>
          </a:p>
          <a:p>
            <a:r>
              <a:rPr lang="th-TH" sz="3600">
                <a:cs typeface="+mj-cs"/>
              </a:rPr>
              <a:t>ความดันโลหิตสูงมากกว่าหรือเท่ากับ 140/90 มม.ปรอท หรือได้ยาลดความดันโลหิต</a:t>
            </a:r>
          </a:p>
          <a:p>
            <a:r>
              <a:rPr lang="th-TH" sz="3600">
                <a:cs typeface="+mj-cs"/>
              </a:rPr>
              <a:t>ไขมันไตรกลีเซ</a:t>
            </a:r>
            <a:r>
              <a:rPr lang="th-TH" sz="3600" err="1">
                <a:cs typeface="+mj-cs"/>
              </a:rPr>
              <a:t>อไ</a:t>
            </a:r>
            <a:r>
              <a:rPr lang="th-TH" sz="3600">
                <a:cs typeface="+mj-cs"/>
              </a:rPr>
              <a:t>รด์</a:t>
            </a:r>
            <a:r>
              <a:rPr lang="en-US" sz="3600">
                <a:cs typeface="+mj-cs"/>
              </a:rPr>
              <a:t>(Triglyceride)</a:t>
            </a:r>
            <a:r>
              <a:rPr lang="th-TH" sz="3600">
                <a:cs typeface="+mj-cs"/>
              </a:rPr>
              <a:t>มากกว่าหรือเท่ากับ 250 มก./ดล.</a:t>
            </a:r>
            <a:br>
              <a:rPr lang="th-TH" sz="3600">
                <a:cs typeface="+mj-cs"/>
              </a:rPr>
            </a:br>
            <a:r>
              <a:rPr lang="th-TH" sz="3600">
                <a:cs typeface="+mj-cs"/>
              </a:rPr>
              <a:t>ไขมันโค</a:t>
            </a:r>
            <a:r>
              <a:rPr lang="th-TH" sz="3600" err="1">
                <a:cs typeface="+mj-cs"/>
              </a:rPr>
              <a:t>เลสเ</a:t>
            </a:r>
            <a:r>
              <a:rPr lang="th-TH" sz="3600">
                <a:cs typeface="+mj-cs"/>
              </a:rPr>
              <a:t>ตอรอ</a:t>
            </a:r>
            <a:r>
              <a:rPr lang="th-TH" sz="3600" err="1">
                <a:cs typeface="+mj-cs"/>
              </a:rPr>
              <a:t>ลช</a:t>
            </a:r>
            <a:r>
              <a:rPr lang="th-TH" sz="3600">
                <a:cs typeface="+mj-cs"/>
              </a:rPr>
              <a:t>นิดดี</a:t>
            </a:r>
            <a:r>
              <a:rPr lang="en-US" sz="3600">
                <a:cs typeface="+mj-cs"/>
              </a:rPr>
              <a:t>(HDL)</a:t>
            </a:r>
            <a:r>
              <a:rPr lang="th-TH" sz="3600">
                <a:cs typeface="+mj-cs"/>
              </a:rPr>
              <a:t> ค่าน้อยกว่า 35 มก./ดล.</a:t>
            </a:r>
          </a:p>
          <a:p>
            <a:r>
              <a:rPr lang="th-TH" sz="3600">
                <a:cs typeface="+mj-cs"/>
              </a:rPr>
              <a:t>เคยตรวจเลือดอยู่ในกลุ่มเสี่ยง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672" y="184203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th-TH" b="1"/>
              <a:t>ถ้าท่านมีลักษณะต่อไปนี้ ท่านมีความเสี่ยงสูงที่จะเป็นเบาหวาน ควรตรวจระดับน้ำตาลในเลือด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56403" cy="4351338"/>
          </a:xfrm>
        </p:spPr>
        <p:txBody>
          <a:bodyPr vert="horz" lIns="54864" tIns="91440" rIns="91440" bIns="45720" rtlCol="0" anchor="t">
            <a:noAutofit/>
          </a:bodyPr>
          <a:lstStyle/>
          <a:p>
            <a:pPr marL="438785"/>
            <a:r>
              <a:rPr lang="th-TH" sz="3600">
                <a:cs typeface="+mj-cs"/>
              </a:rPr>
              <a:t>พ่อ แม่ พี่ หรือ น้องเป็นเบาหวาน</a:t>
            </a:r>
            <a:endParaRPr lang="en-US">
              <a:cs typeface="+mj-cs"/>
            </a:endParaRPr>
          </a:p>
          <a:p>
            <a:pPr marL="438785"/>
            <a:r>
              <a:rPr lang="th-TH" sz="3600">
                <a:cs typeface="+mj-cs"/>
              </a:rPr>
              <a:t>โรคหลอดเลือดหัวใจ อัมพาตจากหลอดเลือดสมองตีบ หลอดเลือดที่มาเลี้ยงขาหรือเท้าตีบ </a:t>
            </a:r>
          </a:p>
          <a:p>
            <a:pPr marL="438785"/>
            <a:endParaRPr lang="th-TH" sz="3600">
              <a:cs typeface="+mj-cs"/>
            </a:endParaRPr>
          </a:p>
          <a:p>
            <a:pPr marL="438785"/>
            <a:r>
              <a:rPr lang="th-TH" sz="3600">
                <a:cs typeface="+mj-cs"/>
              </a:rPr>
              <a:t>ถุงน้ำหลายถุงที่รังไข่</a:t>
            </a:r>
            <a:r>
              <a:rPr lang="en-US" sz="3600">
                <a:cs typeface="+mj-cs"/>
              </a:rPr>
              <a:t>(PCOS)</a:t>
            </a:r>
          </a:p>
          <a:p>
            <a:pPr marL="438785"/>
            <a:r>
              <a:rPr lang="th-TH" sz="3600">
                <a:cs typeface="+mj-cs"/>
              </a:rPr>
              <a:t>ประวัติเบาหวานระหว่างตั้งครรภ์ บุตรน้ำหนักแรกคลอด</a:t>
            </a:r>
            <a:r>
              <a:rPr lang="th-TH" sz="3600" b="1">
                <a:cs typeface="DilleniaUPC"/>
              </a:rPr>
              <a:t>มากกว่า 4 กก.</a:t>
            </a:r>
            <a:endParaRPr lang="en-US" sz="3600" b="1">
              <a:cs typeface="DilleniaUPC"/>
            </a:endParaRPr>
          </a:p>
        </p:txBody>
      </p:sp>
      <p:pic>
        <p:nvPicPr>
          <p:cNvPr id="4" name="Picture 3" descr="A close-up of a person&amp;#39;s neck&#10;&#10;Description automatically generated">
            <a:extLst>
              <a:ext uri="{FF2B5EF4-FFF2-40B4-BE49-F238E27FC236}">
                <a16:creationId xmlns:a16="http://schemas.microsoft.com/office/drawing/2014/main" id="{E42E2A90-5B65-1D3E-DE20-750C4A19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950" y="3405064"/>
            <a:ext cx="5024527" cy="3160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15257-1F8B-99F3-73D2-512B6407C50D}"/>
              </a:ext>
            </a:extLst>
          </p:cNvPr>
          <p:cNvSpPr txBox="1"/>
          <p:nvPr/>
        </p:nvSpPr>
        <p:spPr>
          <a:xfrm>
            <a:off x="5860211" y="601836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Acanthosis nigricans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D249194-777D-6586-49B0-9B765110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ภาวะแทรกซ้อนของเบาหวาน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C646DDA-270A-70BE-3597-2B28E06A2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C6CFF83-6096-1E48-862B-A12715EF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73" y="1332793"/>
            <a:ext cx="10432571" cy="2597931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BF6CCD1-132F-CEF8-F140-DBEC5FDC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62" y="3982449"/>
            <a:ext cx="11347373" cy="2721315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3B2F4B2-3B00-BAE3-DBF4-D5162BCE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32" y="1410160"/>
            <a:ext cx="6157300" cy="4895620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0D6127FB-3944-FD97-FEBB-FA804ACE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53" y="534777"/>
            <a:ext cx="4410075" cy="32766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F071A6B-BC4D-A8C8-22A0-1C3310798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518" y="3145085"/>
            <a:ext cx="2800809" cy="348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 </a:t>
            </a:r>
            <a:r>
              <a:rPr lang="en-US"/>
              <a:t>NCDs </a:t>
            </a:r>
            <a:r>
              <a:rPr lang="th-TH"/>
              <a:t>ที่สำคัญ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09184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</a:t>
            </a:r>
            <a:r>
              <a:rPr lang="en-US"/>
              <a:t> NCDs </a:t>
            </a:r>
            <a:r>
              <a:rPr lang="th-TH"/>
              <a:t>ที่สำคัญ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4000" b="1">
                <a:solidFill>
                  <a:srgbClr val="FF0000"/>
                </a:solidFill>
              </a:rPr>
              <a:t>โรคความดันโลหิตสูง</a:t>
            </a:r>
            <a:r>
              <a:rPr lang="en-US" sz="4000" b="1">
                <a:solidFill>
                  <a:srgbClr val="FF0000"/>
                </a:solidFill>
              </a:rPr>
              <a:t>(Hypertension..HT)</a:t>
            </a:r>
            <a:endParaRPr lang="th-TH" sz="4000" b="1">
              <a:solidFill>
                <a:srgbClr val="FF0000"/>
              </a:solidFill>
            </a:endParaRPr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66546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>
                <a:effectLst/>
              </a:rPr>
              <a:t>ความดันโลหิตสูง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85482" y="1615192"/>
            <a:ext cx="7888942" cy="3916032"/>
          </a:xfrm>
        </p:spPr>
        <p:txBody>
          <a:bodyPr vert="horz" lIns="54864" tIns="91440" rIns="91440" bIns="45720" rtlCol="0" anchor="t">
            <a:normAutofit fontScale="92500" lnSpcReduction="20000"/>
          </a:bodyPr>
          <a:lstStyle/>
          <a:p>
            <a:pPr marL="438785"/>
            <a:r>
              <a:rPr lang="th-TH" sz="3600" b="1"/>
              <a:t>ทุกๆคนต้องมีความดันโลหิต เพราะความดันโลหิต จะเป็นแรงผลักดัน ให้เลือดไปเลี้ยงอวัยวะต่างๆของร่างกาย</a:t>
            </a:r>
            <a:endParaRPr lang="en-US" sz="3600"/>
          </a:p>
          <a:p>
            <a:pPr marL="438785"/>
            <a:endParaRPr lang="th-TH" sz="3600" b="1"/>
          </a:p>
          <a:p>
            <a:pPr marL="438785"/>
            <a:r>
              <a:rPr lang="th-TH" sz="3600" b="1">
                <a:cs typeface="DilleniaUPC"/>
              </a:rPr>
              <a:t>ความดันเพิ่มขณะที่หัวใจบีบตัวเต็มที่ </a:t>
            </a:r>
            <a:r>
              <a:rPr lang="en-US" sz="3600" b="1">
                <a:cs typeface="DilleniaUPC"/>
              </a:rPr>
              <a:t>= </a:t>
            </a:r>
            <a:r>
              <a:rPr lang="th-TH" sz="3600" b="1">
                <a:cs typeface="DilleniaUPC"/>
              </a:rPr>
              <a:t>ความดันโลหิตค่าบน</a:t>
            </a:r>
          </a:p>
          <a:p>
            <a:pPr marL="438785"/>
            <a:r>
              <a:rPr lang="th-TH" sz="3600" b="1">
                <a:cs typeface="DilleniaUPC"/>
              </a:rPr>
              <a:t>ความดันลดขณะที่หัวใจคลายตัวเต็มที่ </a:t>
            </a:r>
            <a:r>
              <a:rPr lang="en-US" sz="3600" b="1">
                <a:cs typeface="DilleniaUPC"/>
              </a:rPr>
              <a:t>= </a:t>
            </a:r>
            <a:r>
              <a:rPr lang="th-TH" sz="3600" b="1">
                <a:cs typeface="DilleniaUPC"/>
              </a:rPr>
              <a:t>ความดันโลหิตค่าล่าง </a:t>
            </a:r>
          </a:p>
          <a:p>
            <a:pPr marL="210185" indent="0">
              <a:buNone/>
            </a:pPr>
            <a:endParaRPr lang="th-TH" sz="3600" b="1"/>
          </a:p>
          <a:p>
            <a:pPr marL="438785"/>
            <a:r>
              <a:rPr lang="th-TH" sz="3600" b="1">
                <a:cs typeface="DilleniaUPC"/>
              </a:rPr>
              <a:t>ค่าปรกติคือ </a:t>
            </a:r>
            <a:r>
              <a:rPr lang="en-US" sz="3600" b="1"/>
              <a:t>120/80 </a:t>
            </a:r>
            <a:r>
              <a:rPr lang="th-TH" sz="3600" b="1">
                <a:cs typeface="DilleniaUPC"/>
              </a:rPr>
              <a:t>มิลลิเมตรปรอท ไม่ควรเกิน </a:t>
            </a:r>
            <a:r>
              <a:rPr lang="en-US" sz="3600" b="1"/>
              <a:t>140/90</a:t>
            </a:r>
            <a:r>
              <a:rPr lang="th-TH" sz="3600" b="1"/>
              <a:t> </a:t>
            </a:r>
            <a:r>
              <a:rPr lang="th-TH" sz="3600" b="1">
                <a:cs typeface="DilleniaUPC"/>
              </a:rPr>
              <a:t>มิลลิเมตรปรอท </a:t>
            </a:r>
            <a:endParaRPr lang="en-US" sz="3600" b="1"/>
          </a:p>
          <a:p>
            <a:pPr marL="438785"/>
            <a:endParaRPr lang="th-TH"/>
          </a:p>
        </p:txBody>
      </p:sp>
      <p:pic>
        <p:nvPicPr>
          <p:cNvPr id="1027" name="Picture 3" descr="C:\Documents and Settings\Administrator\Desktop\Toyota lecture\MDY5CNCABABCYXCAPHBCV6CAH1ZWZGCAFAIV1TCAGQ4IIOCAE34Q67CA9JUZZ3CA2X2LHTCAKSW9NSCAL0JXZVCA5KR4MICA8XS7UICAFU33JVCAZB8HB1CACMTOQNCAW1ZNAECAUXF3RFCA72MIJ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2892" y="1877461"/>
            <a:ext cx="2407929" cy="3214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0972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840F75E-DD9C-9A1F-7293-35671D67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>
                <a:effectLst/>
              </a:rPr>
              <a:t>ความดันโลหิตสูง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7A57BDA1-1F1C-DC0A-2F11-C767C9CF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EB2EF34-DF40-DF6A-799F-D090491B4FB1}"/>
              </a:ext>
            </a:extLst>
          </p:cNvPr>
          <p:cNvSpPr txBox="1"/>
          <p:nvPr/>
        </p:nvSpPr>
        <p:spPr>
          <a:xfrm>
            <a:off x="6797407" y="6466901"/>
            <a:ext cx="539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/>
              <a:t>แนวทางการรักษาโรคความดันโลหิตสูง ในเวชปฏิบัติทั่วไป พ.ศ. </a:t>
            </a:r>
            <a:r>
              <a:rPr lang="en-US"/>
              <a:t>2567</a:t>
            </a:r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62FD5D71-0574-5749-7234-0D3ADE12C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02" y="1422020"/>
            <a:ext cx="9216370" cy="47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414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64F11BE-25FA-C542-9A26-E6C9FF9A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>
                <a:effectLst/>
              </a:rPr>
              <a:t>ความดันโลหิตสูง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C54544E-B09B-6A20-F9E7-C967FB703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3F52F3B-F618-78EC-95AD-C40990E4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5" y="421342"/>
            <a:ext cx="5735732" cy="5192918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040D730-7702-C943-B072-67F2778EB952}"/>
              </a:ext>
            </a:extLst>
          </p:cNvPr>
          <p:cNvSpPr txBox="1"/>
          <p:nvPr/>
        </p:nvSpPr>
        <p:spPr>
          <a:xfrm>
            <a:off x="7782283" y="6488668"/>
            <a:ext cx="4409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/>
              <a:t>แนวทางการรักษาโรคความดันโลหิตสูง ในเวชปฏิบัติทั่วไป พ.ศ. 2562</a:t>
            </a:r>
            <a:endParaRPr lang="en-US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74D5FFF4-33AE-1115-4CC0-CD338C609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484" y="309174"/>
            <a:ext cx="3762375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3E1087A-56A8-E341-2F3D-2C8FE2CD1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25" y="333375"/>
            <a:ext cx="3158445" cy="4131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F52C677-F0D9-354C-453E-35343571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062" y="690562"/>
            <a:ext cx="8143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8ED0-3F2F-79F8-B586-27683E986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4200" cy="1325563"/>
          </a:xfrm>
        </p:spPr>
        <p:txBody>
          <a:bodyPr vert="horz" lIns="91440" tIns="45720" rIns="45720" b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 sz="3600" b="1">
                <a:cs typeface="DilleniaUPC"/>
              </a:rPr>
              <a:t>โรคไม่ติดต่อ</a:t>
            </a:r>
            <a:r>
              <a:rPr lang="en-US" sz="3600" b="1">
                <a:cs typeface="DilleniaUPC"/>
              </a:rPr>
              <a:t> </a:t>
            </a:r>
            <a:r>
              <a:rPr lang="th-TH" sz="3600" b="1" err="1">
                <a:cs typeface="DilleniaUPC"/>
              </a:rPr>
              <a:t>Non</a:t>
            </a:r>
            <a:r>
              <a:rPr lang="th-TH" sz="3600" b="1">
                <a:cs typeface="DilleniaUPC"/>
              </a:rPr>
              <a:t> </a:t>
            </a:r>
            <a:r>
              <a:rPr lang="th-TH" sz="3600" b="1" err="1">
                <a:cs typeface="DilleniaUPC"/>
              </a:rPr>
              <a:t>Communicable</a:t>
            </a:r>
            <a:r>
              <a:rPr lang="th-TH" sz="3600" b="1">
                <a:cs typeface="DilleniaUPC"/>
              </a:rPr>
              <a:t> </a:t>
            </a:r>
            <a:r>
              <a:rPr lang="th-TH" sz="3600" b="1" err="1">
                <a:cs typeface="DilleniaUPC"/>
              </a:rPr>
              <a:t>Diseases</a:t>
            </a:r>
            <a:r>
              <a:rPr lang="th-TH" sz="3600" b="1">
                <a:cs typeface="DilleniaUPC"/>
              </a:rPr>
              <a:t> (</a:t>
            </a:r>
            <a:r>
              <a:rPr lang="th-TH" sz="3600" b="1" err="1">
                <a:cs typeface="DilleniaUPC"/>
              </a:rPr>
              <a:t>NCDs</a:t>
            </a:r>
            <a:r>
              <a:rPr lang="th-TH" sz="3600" b="1">
                <a:cs typeface="DilleniaUPC"/>
              </a:rPr>
              <a:t>)</a:t>
            </a:r>
            <a:endParaRPr lang="en-US" sz="3600" b="1">
              <a:solidFill>
                <a:srgbClr val="000000"/>
              </a:solidFill>
              <a:cs typeface="DilleniaUPC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F24F-15E6-53E3-999B-12476FA14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54864" tIns="91440" rIns="91440" bIns="45720" rtlCol="0" anchor="t">
            <a:normAutofit/>
          </a:bodyPr>
          <a:lstStyle/>
          <a:p>
            <a:pPr marL="438785"/>
            <a:r>
              <a:rPr lang="th-TH">
                <a:cs typeface="DilleniaUPC"/>
              </a:rPr>
              <a:t>เป็นกลุ่มของโรคที่</a:t>
            </a:r>
            <a:r>
              <a:rPr lang="th-TH">
                <a:highlight>
                  <a:srgbClr val="FFFF00"/>
                </a:highlight>
                <a:cs typeface="DilleniaUPC"/>
              </a:rPr>
              <a:t>ไม่ได้เกิดจากการติดเชื้อ</a:t>
            </a:r>
            <a:r>
              <a:rPr lang="th-TH">
                <a:cs typeface="DilleniaUPC"/>
              </a:rPr>
              <a:t> แต่มีผลกระทบต่อสุขภาพระยะยาว และมัก</a:t>
            </a:r>
            <a:r>
              <a:rPr lang="th-TH">
                <a:highlight>
                  <a:srgbClr val="FFFF00"/>
                </a:highlight>
                <a:cs typeface="DilleniaUPC"/>
              </a:rPr>
              <a:t>เกิดจากปัจจัยเสี่ยงทางพฤติกรรม</a:t>
            </a:r>
            <a:r>
              <a:rPr lang="th-TH">
                <a:cs typeface="DilleniaUPC"/>
              </a:rPr>
              <a:t> เช่น การสูบบุหรี่ การดื่มแอลกอฮอล์ การรับประทานอาหารที่ไม่เหมาะสม และการขาดการออกกำลังกาย </a:t>
            </a:r>
            <a:endParaRPr lang="en-US">
              <a:cs typeface="DilleniaUPC"/>
            </a:endParaRPr>
          </a:p>
          <a:p>
            <a:pPr marL="438785"/>
            <a:r>
              <a:rPr lang="th-TH">
                <a:cs typeface="DilleniaUPC"/>
              </a:rPr>
              <a:t>โรคเหล่านี้มักมีการเกิดขึ้นอย่างช้าๆ แต่สามารถทำให้เกิดภาวะแทรกซ้อนรุนแรง และเป็นสาเหตุการเสียชีวิตหลักในหลายประเทศทั่วโลก</a:t>
            </a:r>
            <a:endParaRPr lang="en-US">
              <a:cs typeface="DilleniaUPC"/>
            </a:endParaRPr>
          </a:p>
        </p:txBody>
      </p:sp>
      <p:pic>
        <p:nvPicPr>
          <p:cNvPr id="5" name="Picture 4" descr="2.png">
            <a:extLst>
              <a:ext uri="{FF2B5EF4-FFF2-40B4-BE49-F238E27FC236}">
                <a16:creationId xmlns:a16="http://schemas.microsoft.com/office/drawing/2014/main" id="{CEBFD97A-5C2F-A9A9-04E6-39AAD4A061A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6872" y="4414836"/>
            <a:ext cx="8339151" cy="21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16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in orange robe with a digital blood pressure monitor&#10;&#10;Description automatically generated">
            <a:extLst>
              <a:ext uri="{FF2B5EF4-FFF2-40B4-BE49-F238E27FC236}">
                <a16:creationId xmlns:a16="http://schemas.microsoft.com/office/drawing/2014/main" id="{CF69968C-217E-15ED-D3FE-3F6BCAD6D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8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ตัวแทนเนื้อหา 4">
            <a:extLst>
              <a:ext uri="{FF2B5EF4-FFF2-40B4-BE49-F238E27FC236}">
                <a16:creationId xmlns:a16="http://schemas.microsoft.com/office/drawing/2014/main" id="{2BC3D1D2-084F-50D2-1F2E-BB9976B1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33" y="506776"/>
            <a:ext cx="11718024" cy="5712535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D15CF24-3F7B-DEDF-47EE-3CF77C992C01}"/>
              </a:ext>
            </a:extLst>
          </p:cNvPr>
          <p:cNvSpPr txBox="1"/>
          <p:nvPr/>
        </p:nvSpPr>
        <p:spPr>
          <a:xfrm>
            <a:off x="6797407" y="6466901"/>
            <a:ext cx="5394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/>
              <a:t>แนวทางการรักษาโรคความดันโลหิตสูง ในเวชปฏิบัติทั่วไป พ.ศ. </a:t>
            </a:r>
            <a:r>
              <a:rPr lang="en-US"/>
              <a:t>2567</a:t>
            </a:r>
          </a:p>
        </p:txBody>
      </p:sp>
    </p:spTree>
    <p:extLst>
      <p:ext uri="{BB962C8B-B14F-4D97-AF65-F5344CB8AC3E}">
        <p14:creationId xmlns:p14="http://schemas.microsoft.com/office/powerpoint/2010/main" val="2518199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>
                <a:effectLst/>
              </a:rPr>
              <a:t>แม้หลอดเลือดจะเสื่อมถึง </a:t>
            </a:r>
            <a:r>
              <a:rPr lang="en-US" b="1">
                <a:effectLst/>
              </a:rPr>
              <a:t>90% </a:t>
            </a:r>
            <a:r>
              <a:rPr lang="th-TH" b="1">
                <a:effectLst/>
              </a:rPr>
              <a:t>แล้ว แต่เราก็ยังรู้สึกสบายดี ไม่มีอาการผิดปกติใดๆ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100" name="Picture 4" descr="C:\Documents and Settings\Administrator\Desktop\New Folder\สนืส่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7307" y="1785926"/>
            <a:ext cx="2466975" cy="1847850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Desktop\New Folder\เหำดด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248" y="4286256"/>
            <a:ext cx="4102858" cy="1785950"/>
          </a:xfrm>
          <a:prstGeom prst="rect">
            <a:avLst/>
          </a:prstGeom>
          <a:noFill/>
        </p:spPr>
      </p:pic>
      <p:pic>
        <p:nvPicPr>
          <p:cNvPr id="4102" name="Picture 6" descr="C:\Documents and Settings\Administrator\Desktop\New Folder\สืสื ื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1951" y="1785926"/>
            <a:ext cx="2381267" cy="1785950"/>
          </a:xfrm>
          <a:prstGeom prst="rect">
            <a:avLst/>
          </a:prstGeom>
          <a:noFill/>
        </p:spPr>
      </p:pic>
      <p:pic>
        <p:nvPicPr>
          <p:cNvPr id="9" name="Picture 3" descr="PNSPT56042100100040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5521" y="1844824"/>
            <a:ext cx="3224439" cy="41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50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>
                <a:effectLst/>
              </a:rPr>
              <a:t>สิ่งที่น่ากลัวที่สุดของโรคความดันโลหิตสูงคือ ไม่มีอาการเตือน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th-TH"/>
          </a:p>
        </p:txBody>
      </p:sp>
      <p:pic>
        <p:nvPicPr>
          <p:cNvPr id="5" name="Content Placeholder 3" descr="5020194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1506" y="1385604"/>
            <a:ext cx="7929618" cy="5017976"/>
          </a:xfrm>
          <a:prstGeom prst="rect">
            <a:avLst/>
          </a:prstGeom>
        </p:spPr>
      </p:pic>
      <p:pic>
        <p:nvPicPr>
          <p:cNvPr id="6" name="Content Placeholder 3" descr="Untitled-333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2228" y="1413532"/>
            <a:ext cx="4286248" cy="3364706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8476" y="1385604"/>
            <a:ext cx="5395954" cy="336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9754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>
                <a:effectLst/>
              </a:rPr>
              <a:t>ผู้ที่ไม่ได้รักษาความดันโลหิตสูงจะมีผลดังนี้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649941" y="1861483"/>
            <a:ext cx="10515600" cy="4351338"/>
          </a:xfrm>
        </p:spPr>
        <p:txBody>
          <a:bodyPr>
            <a:normAutofit/>
          </a:bodyPr>
          <a:lstStyle/>
          <a:p>
            <a:r>
              <a:rPr lang="th-TH" sz="4000" b="1"/>
              <a:t>มีโอกาสเกิดโรคอัมพาตเพิ่มขึ้น </a:t>
            </a:r>
            <a:r>
              <a:rPr lang="en-US" sz="4000" b="1"/>
              <a:t>7</a:t>
            </a:r>
            <a:r>
              <a:rPr lang="th-TH" sz="4000" b="1"/>
              <a:t> เท่า</a:t>
            </a:r>
          </a:p>
          <a:p>
            <a:r>
              <a:rPr lang="th-TH" sz="4000" b="1"/>
              <a:t>มีโอกาสเกิดโรคหัวใจวายเพิ่มขึ้น </a:t>
            </a:r>
            <a:r>
              <a:rPr lang="en-US" sz="4000" b="1"/>
              <a:t>6 </a:t>
            </a:r>
            <a:r>
              <a:rPr lang="th-TH" sz="4000" b="1"/>
              <a:t>เท่า</a:t>
            </a:r>
            <a:endParaRPr lang="th-TH" sz="4000" b="1">
              <a:solidFill>
                <a:schemeClr val="tx2"/>
              </a:solidFill>
            </a:endParaRPr>
          </a:p>
          <a:p>
            <a:r>
              <a:rPr lang="th-TH" sz="4000" b="1"/>
              <a:t>หลอดเลือดหัวใจตีบเพิ่มขึ้น </a:t>
            </a:r>
            <a:r>
              <a:rPr lang="en-US" sz="4000" b="1"/>
              <a:t>3 </a:t>
            </a:r>
            <a:r>
              <a:rPr lang="th-TH" sz="4000" b="1"/>
              <a:t>เท่า</a:t>
            </a:r>
          </a:p>
          <a:p>
            <a:r>
              <a:rPr lang="th-TH" sz="4000" b="1"/>
              <a:t>เพิ่มความเสี่ยงการเกิดไตเสื่อม</a:t>
            </a:r>
          </a:p>
          <a:p>
            <a:pPr>
              <a:buNone/>
            </a:pPr>
            <a:endParaRPr lang="th-TH"/>
          </a:p>
          <a:p>
            <a:endParaRPr lang="th-TH"/>
          </a:p>
          <a:p>
            <a:endParaRPr lang="th-TH"/>
          </a:p>
        </p:txBody>
      </p:sp>
      <p:pic>
        <p:nvPicPr>
          <p:cNvPr id="6146" name="Picture 2" descr="C:\Documents and Settings\Administrator\Desktop\Toyota lecture\189847_213334975347574_211054128908992_966798_7238372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3454" y="1666321"/>
            <a:ext cx="3572427" cy="42103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7899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 </a:t>
            </a:r>
            <a:r>
              <a:rPr lang="en-US"/>
              <a:t>NCDs </a:t>
            </a:r>
            <a:r>
              <a:rPr lang="th-TH"/>
              <a:t>ที่สำคัญ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3600" b="1"/>
              <a:t>โรคไขมันในเลือดสูง</a:t>
            </a:r>
            <a:r>
              <a:rPr lang="en-US" sz="3600" b="1"/>
              <a:t>(</a:t>
            </a:r>
            <a:r>
              <a:rPr lang="en-US" sz="3600" b="1" err="1"/>
              <a:t>Dyslipidemia</a:t>
            </a:r>
            <a:r>
              <a:rPr lang="en-US" sz="3600" b="1"/>
              <a:t>..DLP)</a:t>
            </a:r>
            <a:endParaRPr lang="th-TH" sz="3600" b="1"/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78554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กลุ่มโรค </a:t>
            </a:r>
            <a:r>
              <a:rPr lang="en-US"/>
              <a:t>NCDs </a:t>
            </a:r>
            <a:r>
              <a:rPr lang="th-TH"/>
              <a:t>ที่สำคัญ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z="3600" b="1"/>
              <a:t>โรคอ้วน</a:t>
            </a:r>
            <a:r>
              <a:rPr lang="en-US" sz="3600" b="1"/>
              <a:t>(Obesity)</a:t>
            </a:r>
          </a:p>
          <a:p>
            <a:r>
              <a:rPr lang="th-TH" sz="3600" b="1"/>
              <a:t>โรคเบาหวาน</a:t>
            </a:r>
            <a:r>
              <a:rPr lang="en-US" sz="3600" b="1"/>
              <a:t>(Diabetes </a:t>
            </a:r>
            <a:r>
              <a:rPr lang="en-US" sz="3600" b="1" err="1"/>
              <a:t>millitus</a:t>
            </a:r>
            <a:r>
              <a:rPr lang="en-US" sz="3600" b="1"/>
              <a:t>..DM)</a:t>
            </a:r>
            <a:endParaRPr lang="th-TH" sz="3600" b="1"/>
          </a:p>
          <a:p>
            <a:r>
              <a:rPr lang="th-TH" sz="3600" b="1"/>
              <a:t>โรคความดันโลหิตสูง</a:t>
            </a:r>
            <a:r>
              <a:rPr lang="en-US" sz="3600" b="1"/>
              <a:t>(Hypertension..HT)</a:t>
            </a:r>
            <a:endParaRPr lang="th-TH" sz="3600" b="1"/>
          </a:p>
          <a:p>
            <a:r>
              <a:rPr lang="th-TH" sz="4000" b="1">
                <a:solidFill>
                  <a:srgbClr val="FF0000"/>
                </a:solidFill>
              </a:rPr>
              <a:t>โรคไขมันในเลือดสูง</a:t>
            </a:r>
            <a:r>
              <a:rPr lang="en-US" sz="4000" b="1">
                <a:solidFill>
                  <a:srgbClr val="FF0000"/>
                </a:solidFill>
              </a:rPr>
              <a:t>(</a:t>
            </a:r>
            <a:r>
              <a:rPr lang="en-US" sz="4000" b="1" err="1">
                <a:solidFill>
                  <a:srgbClr val="FF0000"/>
                </a:solidFill>
              </a:rPr>
              <a:t>Dyslipidemia</a:t>
            </a:r>
            <a:r>
              <a:rPr lang="en-US" sz="4000" b="1">
                <a:solidFill>
                  <a:srgbClr val="FF0000"/>
                </a:solidFill>
              </a:rPr>
              <a:t>..DLP)</a:t>
            </a:r>
            <a:endParaRPr lang="th-TH" sz="4000" b="1">
              <a:solidFill>
                <a:srgbClr val="FF0000"/>
              </a:solidFill>
            </a:endParaRPr>
          </a:p>
          <a:p>
            <a:pPr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896699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ไขมันในเลือดมีกี่ชนิด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493" y="1772817"/>
            <a:ext cx="6131859" cy="462560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th-TH" sz="3600" b="1"/>
              <a:t>ชนิดของไขมันในเลือด</a:t>
            </a:r>
          </a:p>
          <a:p>
            <a:pPr marL="633222" indent="-514350">
              <a:buFont typeface="+mj-lt"/>
              <a:buAutoNum type="arabicPeriod"/>
            </a:pPr>
            <a:r>
              <a:rPr lang="th-TH" sz="3600" b="1">
                <a:solidFill>
                  <a:srgbClr val="FF0000"/>
                </a:solidFill>
              </a:rPr>
              <a:t>ไตรกรีเซอไรด์</a:t>
            </a:r>
          </a:p>
          <a:p>
            <a:pPr marL="633222" indent="-514350">
              <a:buFont typeface="+mj-lt"/>
              <a:buAutoNum type="arabicPeriod"/>
            </a:pPr>
            <a:r>
              <a:rPr lang="th-TH" sz="3600" b="1">
                <a:solidFill>
                  <a:srgbClr val="FF0000"/>
                </a:solidFill>
              </a:rPr>
              <a:t>คอเลสเตอรอล</a:t>
            </a:r>
          </a:p>
          <a:p>
            <a:pPr marL="633222" indent="-514350">
              <a:buFont typeface="+mj-lt"/>
              <a:buAutoNum type="arabicPeriod"/>
            </a:pPr>
            <a:r>
              <a:rPr lang="th-TH" sz="3600" err="1"/>
              <a:t>ฟอสฟอไล</a:t>
            </a:r>
            <a:r>
              <a:rPr lang="th-TH" sz="3600"/>
              <a:t>ปิด</a:t>
            </a:r>
            <a:endParaRPr lang="th-TH" sz="3600" b="1">
              <a:solidFill>
                <a:srgbClr val="FF0000"/>
              </a:solidFill>
            </a:endParaRPr>
          </a:p>
          <a:p>
            <a:pPr>
              <a:buNone/>
            </a:pPr>
            <a:r>
              <a:rPr lang="th-TH" sz="3600" b="1"/>
              <a:t>ไขมันไม่ละลายในน้ำ จึงต้องรวมตัวกับโปรตีนเป็น</a:t>
            </a:r>
            <a:r>
              <a:rPr lang="th-TH" sz="3600" b="1" err="1"/>
              <a:t>ไล</a:t>
            </a:r>
            <a:r>
              <a:rPr lang="th-TH" sz="3600" b="1"/>
              <a:t>โปโปรตีน</a:t>
            </a:r>
            <a:r>
              <a:rPr lang="en-US" sz="3600" b="1"/>
              <a:t>(Lipoprotein)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2355" y="89919"/>
            <a:ext cx="500404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3CF5422-5198-B779-A5C7-713E2F2D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12" y="3230375"/>
            <a:ext cx="38862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60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6821-6F82-A291-6227-D4CC25F2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การตรวจทางห้องปฏิบัติการ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81BAF-C540-741F-6FC4-9AB3CD3AD8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91440" rIns="91440" bIns="45720" rtlCol="0" anchor="t">
            <a:normAutofit/>
          </a:bodyPr>
          <a:lstStyle/>
          <a:p>
            <a:pPr marL="438785"/>
            <a:r>
              <a:rPr lang="en-US" sz="3600"/>
              <a:t>Triglyceride</a:t>
            </a:r>
            <a:endParaRPr lang="en-US" sz="3200"/>
          </a:p>
          <a:p>
            <a:pPr lvl="1">
              <a:buFont typeface="Courier New"/>
              <a:buChar char="o"/>
            </a:pPr>
            <a:r>
              <a:rPr lang="en-US" sz="2800" err="1">
                <a:latin typeface="Angsana New" panose="02020603050405020304" pitchFamily="18" charset="-34"/>
                <a:cs typeface="Angsana New" panose="02020603050405020304" pitchFamily="18" charset="-34"/>
              </a:rPr>
              <a:t>มาจากการกินอาหารเป็นหลัก</a:t>
            </a:r>
            <a:endParaRPr lang="en-US" sz="280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lvl="1">
              <a:buFont typeface="Courier New"/>
              <a:buChar char="o"/>
            </a:pPr>
            <a:r>
              <a:rPr lang="en-US" sz="2800" err="1">
                <a:solidFill>
                  <a:srgbClr val="000000"/>
                </a:solidFill>
                <a:latin typeface="Angsana New" panose="02020603050405020304" pitchFamily="18" charset="-34"/>
                <a:ea typeface="+mn-lt"/>
                <a:cs typeface="Angsana New" panose="02020603050405020304" pitchFamily="18" charset="-34"/>
              </a:rPr>
              <a:t>เป็นไขมันที่ถูกสร้างและสะสมเอาไว้เพื่อใช้เป็นพลังงานสำรอง</a:t>
            </a:r>
            <a:endParaRPr lang="en-US" sz="280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01D1B-60E2-CC7E-82BB-77A696D70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121" y="1821397"/>
            <a:ext cx="4860561" cy="4351338"/>
          </a:xfrm>
        </p:spPr>
        <p:txBody>
          <a:bodyPr vert="horz" lIns="54864" tIns="91440" rIns="91440" bIns="45720" rtlCol="0" anchor="t">
            <a:normAutofit/>
          </a:bodyPr>
          <a:lstStyle/>
          <a:p>
            <a:pPr marL="438785"/>
            <a:r>
              <a:rPr lang="en-US" sz="3600"/>
              <a:t>Cholesterol</a:t>
            </a:r>
          </a:p>
          <a:p>
            <a:pPr lvl="1">
              <a:buClr>
                <a:srgbClr val="60B5CC"/>
              </a:buClr>
              <a:buFont typeface="Courier New"/>
              <a:buChar char="o"/>
            </a:pPr>
            <a:r>
              <a:rPr lang="en-US" sz="2800" err="1"/>
              <a:t>ส่วนมากมาจากการสร้างที่ตับ</a:t>
            </a:r>
            <a:endParaRPr lang="en-US" sz="2800"/>
          </a:p>
          <a:p>
            <a:pPr lvl="1">
              <a:buFont typeface="Courier New"/>
              <a:buChar char="o"/>
            </a:pPr>
            <a:r>
              <a:rPr lang="en-US" sz="2800" err="1"/>
              <a:t>ถูกสร้างมาเพื่อใช้เป็นส่วนประกอบของผนังเซลล์</a:t>
            </a:r>
            <a:r>
              <a:rPr lang="en-US" sz="2800"/>
              <a:t> </a:t>
            </a:r>
            <a:r>
              <a:rPr lang="en-US" sz="2800" err="1"/>
              <a:t>ผลิตน้ำดีสำหรับย่อยไขมัน</a:t>
            </a:r>
            <a:r>
              <a:rPr lang="en-US" sz="2800"/>
              <a:t> </a:t>
            </a:r>
            <a:r>
              <a:rPr lang="en-US" sz="2800" err="1"/>
              <a:t>รวมถึงสังเคราะห์วิตามินดีและฮอร์โมนกลุ่มสเตียรอยด์ด้วย</a:t>
            </a:r>
            <a:br>
              <a:rPr lang="en-US" sz="2800"/>
            </a:br>
            <a:endParaRPr lang="en-US" sz="2800"/>
          </a:p>
        </p:txBody>
      </p:sp>
      <p:pic>
        <p:nvPicPr>
          <p:cNvPr id="5" name="Picture 4" descr="A close-up of a blue object&#10;&#10;Description automatically generated">
            <a:extLst>
              <a:ext uri="{FF2B5EF4-FFF2-40B4-BE49-F238E27FC236}">
                <a16:creationId xmlns:a16="http://schemas.microsoft.com/office/drawing/2014/main" id="{59EB69A8-D44E-9811-6C40-18EA6258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69" y="4146077"/>
            <a:ext cx="2755421" cy="15520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yellow hexagon structure with black text&#10;&#10;Description automatically generated">
            <a:extLst>
              <a:ext uri="{FF2B5EF4-FFF2-40B4-BE49-F238E27FC236}">
                <a16:creationId xmlns:a16="http://schemas.microsoft.com/office/drawing/2014/main" id="{021070FA-4BAA-EFD2-9B89-B748A92B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872" y="5036603"/>
            <a:ext cx="2304256" cy="14562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83453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การตรวจทางห้องปฏิบัติการ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Triglyceride </a:t>
            </a:r>
          </a:p>
          <a:p>
            <a:pPr>
              <a:buNone/>
            </a:pPr>
            <a:r>
              <a:rPr lang="en-US" sz="3200"/>
              <a:t>	(</a:t>
            </a:r>
            <a:r>
              <a:rPr lang="th-TH" sz="3200" b="1"/>
              <a:t>ไตรกลีเซอไรด์ </a:t>
            </a:r>
            <a:r>
              <a:rPr lang="en-US" sz="320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/>
              <a:t>Total cholesterol</a:t>
            </a:r>
          </a:p>
          <a:p>
            <a:r>
              <a:rPr lang="en-US" sz="3200" b="1"/>
              <a:t>LDL-cholesterol</a:t>
            </a:r>
          </a:p>
          <a:p>
            <a:r>
              <a:rPr lang="en-US" sz="3200">
                <a:solidFill>
                  <a:srgbClr val="FF0000"/>
                </a:solidFill>
              </a:rPr>
              <a:t>HDL-cholesterol</a:t>
            </a:r>
          </a:p>
        </p:txBody>
      </p:sp>
      <p:pic>
        <p:nvPicPr>
          <p:cNvPr id="5" name="Picture 2" descr="http://t3.gstatic.com/images?q=tbn:ANd9GcRjb8NqfPc30kZ2_lOT3f2PiNv8Hp33z2k2ode_p6BpegBhmTG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0520" y="4005064"/>
            <a:ext cx="7989936" cy="2732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7073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i="0">
                <a:effectLst/>
              </a:rPr>
              <a:t>รู้จัก 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779360"/>
              </p:ext>
            </p:extLst>
          </p:nvPr>
        </p:nvGraphicFramePr>
        <p:xfrm>
          <a:off x="578005" y="1495333"/>
          <a:ext cx="10515600" cy="4997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E8B279E4-0D44-9B33-DFE7-7872B6D9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5563" y="0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032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60697C7-E637-81A0-719F-7B4D68ADC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C04665F-5B51-FD12-09E8-C4245B2F6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1683E67-3BDA-C46C-FD28-80EF8373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509587"/>
            <a:ext cx="109251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75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48CD9F4-D961-A582-0429-9E0E2B85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การวินิจฉัยโรคไขมันในเลือดสูง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FF727C7-8E78-EF46-AA3E-6349EFEC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200"/>
              <a:t>ภาวะไขมันผิดปกติในเลือด </a:t>
            </a:r>
            <a:r>
              <a:rPr lang="th-TH" sz="3200">
                <a:solidFill>
                  <a:srgbClr val="FF0000"/>
                </a:solidFill>
              </a:rPr>
              <a:t>หมายถึง ความผิดปกติของ </a:t>
            </a:r>
            <a:r>
              <a:rPr lang="en-US" sz="3200">
                <a:solidFill>
                  <a:srgbClr val="FF0000"/>
                </a:solidFill>
              </a:rPr>
              <a:t>lipoprotein metabolism</a:t>
            </a:r>
            <a:r>
              <a:rPr lang="en-US" sz="3200"/>
              <a:t> </a:t>
            </a:r>
            <a:r>
              <a:rPr lang="th-TH" sz="3200"/>
              <a:t>เป็นผลให้ระดับไขมันในเลือดชนิด ต่าง ๆ เปลี่ยนแปลงไปจนเป็นปัจจัยเสี่ยงต่อโรคหลอดเลือดแดงแข็ง (</a:t>
            </a:r>
            <a:r>
              <a:rPr lang="en-US" sz="3200">
                <a:solidFill>
                  <a:srgbClr val="FF0000"/>
                </a:solidFill>
              </a:rPr>
              <a:t>atherosclerosis</a:t>
            </a:r>
            <a:r>
              <a:rPr lang="en-US" sz="3200"/>
              <a:t>)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E5D55E2-4C24-1A02-DC28-CCB567445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26" y="3241239"/>
            <a:ext cx="4590924" cy="340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58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5D05656-8363-EC5E-2B1D-67D8D5C3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4004705-5BCC-3B64-220F-5D3AA3104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C03F730-1269-DD2D-418D-F7B22A43A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1" y="905436"/>
            <a:ext cx="6515660" cy="5205412"/>
          </a:xfrm>
          <a:prstGeom prst="rect">
            <a:avLst/>
          </a:prstGeom>
        </p:spPr>
      </p:pic>
      <p:sp>
        <p:nvSpPr>
          <p:cNvPr id="6" name="ตัวยึดเนื้อหา 3">
            <a:extLst>
              <a:ext uri="{FF2B5EF4-FFF2-40B4-BE49-F238E27FC236}">
                <a16:creationId xmlns:a16="http://schemas.microsoft.com/office/drawing/2014/main" id="{4ED998E4-D84E-452E-3847-1CDDB41BA2AB}"/>
              </a:ext>
            </a:extLst>
          </p:cNvPr>
          <p:cNvSpPr txBox="1">
            <a:spLocks/>
          </p:cNvSpPr>
          <p:nvPr/>
        </p:nvSpPr>
        <p:spPr>
          <a:xfrm>
            <a:off x="7476565" y="896470"/>
            <a:ext cx="3818964" cy="52894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3200" b="1"/>
              <a:t>เพิ่มความเสี่ยงต่อการเกิดโรคกล้ามเนื้อหัวใจขาดเลือด โรคอัมพาต </a:t>
            </a:r>
            <a:endParaRPr lang="en-US" sz="3200" b="1"/>
          </a:p>
          <a:p>
            <a:pPr marL="0" indent="0">
              <a:buNone/>
            </a:pPr>
            <a:r>
              <a:rPr lang="en-US" sz="2000">
                <a:solidFill>
                  <a:srgbClr val="FF0000"/>
                </a:solidFill>
              </a:rPr>
              <a:t>Clinical Atherosclerotic Cardiovascular Disease (Clinical ASCVD)</a:t>
            </a:r>
          </a:p>
          <a:p>
            <a:pPr marL="0" indent="0">
              <a:buNone/>
            </a:pPr>
            <a:endParaRPr lang="th-TH" sz="2000" b="1"/>
          </a:p>
          <a:p>
            <a:r>
              <a:rPr lang="th-TH" sz="3200" b="1"/>
              <a:t>เนื่องจากไขมันสูงจะตกตะกอนที่ผิวของผนังหลอดเลือดที่เรียกว่าคราบไขมันหรือ </a:t>
            </a:r>
            <a:r>
              <a:rPr lang="en-US" sz="3200" b="1"/>
              <a:t>Plaque</a:t>
            </a:r>
            <a:r>
              <a:rPr lang="th-TH" sz="3200" b="1"/>
              <a:t>ซึ่งจะทำให้หลอดเลือดตีบ</a:t>
            </a:r>
          </a:p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55999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59D5ECB-C2E1-89B3-87B7-CB59195A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การวินิจฉัยโรคไขมันในเลือดสูง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9009696D-0BD6-68FE-E507-07F5A4593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Subclinical ASCVD </a:t>
            </a:r>
            <a:r>
              <a:rPr lang="th-TH"/>
              <a:t>หมายถึงผู้ที่ยังไม่มีอาการของ </a:t>
            </a:r>
            <a:r>
              <a:rPr lang="en-US"/>
              <a:t>ACSVD </a:t>
            </a:r>
            <a:r>
              <a:rPr lang="th-TH"/>
              <a:t>แต่มีหลักฐานจากการตรวจพบว่ามีภาวะ </a:t>
            </a:r>
            <a:r>
              <a:rPr lang="en-US"/>
              <a:t>atherosclerosis </a:t>
            </a:r>
            <a:r>
              <a:rPr lang="th-TH"/>
              <a:t>เช่น การพบ </a:t>
            </a:r>
            <a:r>
              <a:rPr lang="en-US"/>
              <a:t>atherosclerotic plaque </a:t>
            </a:r>
            <a:r>
              <a:rPr lang="th-TH"/>
              <a:t>ที่หลอดเลือดหัวใจ หลอดเลือดแดงที่คอ หรือ หลอดเลือดแดงใหญ่ที่อื่น หรือ ตรวจพบว่ามี </a:t>
            </a:r>
            <a:r>
              <a:rPr lang="en-US">
                <a:solidFill>
                  <a:srgbClr val="FF0000"/>
                </a:solidFill>
              </a:rPr>
              <a:t>coronary calcium score</a:t>
            </a:r>
            <a:r>
              <a:rPr lang="en-US"/>
              <a:t> </a:t>
            </a:r>
            <a:r>
              <a:rPr lang="th-TH"/>
              <a:t>สูง เป็นต้น</a:t>
            </a:r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F9190BA-4E71-1D4A-09F7-4626ED696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46" y="3150824"/>
            <a:ext cx="6437858" cy="348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051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CC36F38-744E-851F-CA65-D1C4A258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แนะนำให้ตรวจระดับไขมันในเลือดในกลุ่มประชากรต่อไปนี้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BC63688-EEC4-8901-8316-338A7FA32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251" y="1561220"/>
            <a:ext cx="10515600" cy="4351338"/>
          </a:xfrm>
        </p:spPr>
        <p:txBody>
          <a:bodyPr>
            <a:normAutofit/>
          </a:bodyPr>
          <a:lstStyle/>
          <a:p>
            <a:r>
              <a:rPr lang="th-TH"/>
              <a:t>ผู้ที่อายุตั้งแต่ 35 ปี ขึ้นไป</a:t>
            </a:r>
          </a:p>
          <a:p>
            <a:r>
              <a:rPr lang="th-TH"/>
              <a:t>ผู้ที่มี </a:t>
            </a:r>
            <a:r>
              <a:rPr lang="en-US"/>
              <a:t>Clinical ASCVD </a:t>
            </a:r>
            <a:r>
              <a:rPr lang="th-TH"/>
              <a:t>หรือ </a:t>
            </a:r>
            <a:r>
              <a:rPr lang="en-US"/>
              <a:t>Subclinical ASCVD </a:t>
            </a:r>
            <a:r>
              <a:rPr lang="th-TH"/>
              <a:t>เช่น ผู้ป่วยโรคหลอดเลือดหัวใจ ผู้ป่วยโรคหลอด เลือดสมอง เป็นต้น</a:t>
            </a:r>
          </a:p>
          <a:p>
            <a:r>
              <a:rPr lang="th-TH"/>
              <a:t>ผู้ที่มีความเสี่ยงต่อการเกิดโรคหัวใจและหลอดเลือด เช่น ผู้ป่วยโรคเบาหวาน ผู้ป่วยโรคไตเรื้อรัง เป็นต้น</a:t>
            </a:r>
          </a:p>
          <a:p>
            <a:r>
              <a:rPr lang="th-TH"/>
              <a:t> ผู้ที่สงสัยภาวะไขมันผิดปกติในเลือดชนิดพันธุกรรมจากการตรวจร่างกาย เช่น ตรวจพบ </a:t>
            </a:r>
            <a:r>
              <a:rPr lang="en-US"/>
              <a:t>xanthoma </a:t>
            </a:r>
            <a:r>
              <a:rPr lang="th-TH"/>
              <a:t>ในตำแหน่งต่าง ๆ เช่น หนังตา ข้อศอก หัวเข่า ฝ่ามือ เอ็นร้อยหวายหนาตัวกว่าปกติ ตรวจพบเส้นวงสี ขาวบริเวณขอบตาดำกับตาขาว (</a:t>
            </a:r>
            <a:r>
              <a:rPr lang="en-US"/>
              <a:t>arcus cornea) </a:t>
            </a:r>
            <a:r>
              <a:rPr lang="th-TH"/>
              <a:t>ในผู้ที่มีอายุน้อยกว่า 45 ปี เป็นต้น</a:t>
            </a:r>
            <a:endParaRPr lang="en-US"/>
          </a:p>
        </p:txBody>
      </p:sp>
      <p:pic>
        <p:nvPicPr>
          <p:cNvPr id="4" name="Picture 3" descr="Close up of a person&amp;#39;s eyes&#10;&#10;Description automatically generated">
            <a:extLst>
              <a:ext uri="{FF2B5EF4-FFF2-40B4-BE49-F238E27FC236}">
                <a16:creationId xmlns:a16="http://schemas.microsoft.com/office/drawing/2014/main" id="{1ED52165-C1FF-FB96-6F8C-0A8F1EB7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91" y="4815742"/>
            <a:ext cx="3024188" cy="1604963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1904AC3-735C-1648-D9A3-67D9E5D6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932" y="4846253"/>
            <a:ext cx="2022628" cy="161513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4DB560F-ABB3-096F-4DFE-EFBA23E2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204" y="4780997"/>
            <a:ext cx="2659770" cy="18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297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438D9C-88D5-EAA9-388F-004EF97F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ชนิดของไขมันในเลือด</a:t>
            </a:r>
            <a:r>
              <a:rPr lang="en-US"/>
              <a:t> </a:t>
            </a:r>
            <a:r>
              <a:rPr lang="th-TH"/>
              <a:t>และการเกิดโรคหลอดเลือด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874F0ED-575C-21DF-3738-D12A4DF42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LDL-C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นั้น มีการศึกษามากมายพิสูจน์ได้ว่าการลด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LDL-C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ลด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Cardiovascular event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ได้จริง ลดอัตราการเสียชีวิตได้จริง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Guideline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ส่วนใหญ่จึงแนะนำให้ลด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LDL-C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เป็นหลัก</a:t>
            </a:r>
          </a:p>
          <a:p>
            <a:pPr algn="l"/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ส่วนค่า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Triglyceride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นั้นมีการศึกษาพบว่าสัมพันธ์กับ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Cardiovascular event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แต่หลักฐานไม่ชัดเจนเท่า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LDL-C</a:t>
            </a:r>
          </a:p>
          <a:p>
            <a:pPr algn="l"/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ในทางตรงกันข้าม </a:t>
            </a:r>
            <a:r>
              <a:rPr lang="en-US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HDL-C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เป็นค่าที่มีความสัมพันธ์ผกพันกับ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Cardiovascular event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การมี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HDL-C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สูงสัมพันธ์กับ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Cardiovascular event 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ที่ลดลงจึงมีชื่อเล่นเรียกว่า “</a:t>
            </a:r>
            <a:r>
              <a:rPr lang="th-TH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ไขมันดี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”</a:t>
            </a:r>
            <a:endParaRPr lang="en-US" b="0" i="0">
              <a:solidFill>
                <a:srgbClr val="050505"/>
              </a:solidFill>
              <a:effectLst/>
              <a:highlight>
                <a:srgbClr val="FFFFFF"/>
              </a:highlight>
              <a:latin typeface="Segoe UI Historic" panose="020B0502040204020203" pitchFamily="34" charset="0"/>
            </a:endParaRPr>
          </a:p>
          <a:p>
            <a:pPr algn="l"/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ในผู้ป่วย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Triglyceride</a:t>
            </a:r>
            <a:r>
              <a:rPr lang="th-TH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สูง</a:t>
            </a:r>
            <a:r>
              <a:rPr lang="en-US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, </a:t>
            </a:r>
            <a:r>
              <a:rPr lang="th-TH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ผู้ป่วย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เบาหวานหรือผู้ป่วยอ้วนนั้น </a:t>
            </a:r>
            <a:r>
              <a:rPr lang="en-US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LDL-C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ที่</a:t>
            </a:r>
            <a:r>
              <a:rPr lang="th-TH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วั</a:t>
            </a:r>
            <a:r>
              <a:rPr lang="th-TH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ดได้ไม่น่าเชื่อถือ จึงมีการดู</a:t>
            </a:r>
            <a:r>
              <a:rPr lang="en-US" b="0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non HDL-C</a:t>
            </a:r>
            <a:endParaRPr lang="th-TH" b="0" i="0">
              <a:solidFill>
                <a:srgbClr val="FF0000"/>
              </a:solidFill>
              <a:effectLst/>
              <a:highlight>
                <a:srgbClr val="FFFFFF"/>
              </a:highlight>
              <a:latin typeface="Segoe UI Historic" panose="020B0502040204020203" pitchFamily="34" charset="0"/>
            </a:endParaRPr>
          </a:p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1CA6BDC-C1A4-FE20-E6B7-2FF944AF3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62" y="6026940"/>
            <a:ext cx="6457950" cy="676275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4DCADFB-1501-5BBC-140B-306155CB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94" y="5450260"/>
            <a:ext cx="64293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886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การวินิจฉัยโรคไขมันในเลือดสูง </a:t>
            </a:r>
            <a:r>
              <a:rPr lang="en-US"/>
              <a:t>(</a:t>
            </a:r>
            <a:r>
              <a:rPr lang="th-TH"/>
              <a:t>เดิม</a:t>
            </a:r>
            <a:r>
              <a:rPr lang="en-US"/>
              <a:t>)</a:t>
            </a:r>
            <a:endParaRPr lang="th-TH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00725"/>
              </p:ext>
            </p:extLst>
          </p:nvPr>
        </p:nvGraphicFramePr>
        <p:xfrm>
          <a:off x="494950" y="1425201"/>
          <a:ext cx="1098884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7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724">
                <a:tc rowSpan="2">
                  <a:txBody>
                    <a:bodyPr/>
                    <a:lstStyle/>
                    <a:p>
                      <a:pPr algn="ctr"/>
                      <a:r>
                        <a:rPr lang="th-TH" sz="3200" b="1">
                          <a:latin typeface="Cordia New" pitchFamily="34" charset="-34"/>
                          <a:cs typeface="Cordia New" pitchFamily="34" charset="-34"/>
                        </a:rPr>
                        <a:t>ชนิดของไขมันในเลือด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th-TH" sz="3200" b="1">
                          <a:latin typeface="Cordia New" pitchFamily="34" charset="-34"/>
                          <a:cs typeface="Cordia New" pitchFamily="34" charset="-34"/>
                        </a:rPr>
                        <a:t>หน่วย</a:t>
                      </a:r>
                      <a:r>
                        <a:rPr lang="th-TH" sz="3200" b="1" baseline="0">
                          <a:latin typeface="Cordia New" pitchFamily="34" charset="-34"/>
                          <a:cs typeface="Cordia New" pitchFamily="34" charset="-34"/>
                        </a:rPr>
                        <a:t> </a:t>
                      </a:r>
                      <a:r>
                        <a:rPr lang="en-US" sz="3200" b="1" baseline="0">
                          <a:latin typeface="Cordia New" pitchFamily="34" charset="-34"/>
                          <a:cs typeface="Cordia New" pitchFamily="34" charset="-34"/>
                        </a:rPr>
                        <a:t>(</a:t>
                      </a:r>
                      <a:r>
                        <a:rPr lang="th-TH" sz="3200" b="1" baseline="0">
                          <a:latin typeface="Cordia New" pitchFamily="34" charset="-34"/>
                          <a:cs typeface="Cordia New" pitchFamily="34" charset="-34"/>
                        </a:rPr>
                        <a:t>มิลลิกรัม</a:t>
                      </a:r>
                      <a:r>
                        <a:rPr lang="en-US" sz="3200" b="1" baseline="0">
                          <a:latin typeface="Cordia New" pitchFamily="34" charset="-34"/>
                          <a:cs typeface="Cordia New" pitchFamily="34" charset="-34"/>
                        </a:rPr>
                        <a:t> / </a:t>
                      </a:r>
                      <a:r>
                        <a:rPr lang="th-TH" sz="3200" b="1" baseline="0">
                          <a:latin typeface="Cordia New" pitchFamily="34" charset="-34"/>
                          <a:cs typeface="Cordia New" pitchFamily="34" charset="-34"/>
                        </a:rPr>
                        <a:t>เดซิลิตร</a:t>
                      </a:r>
                      <a:r>
                        <a:rPr lang="en-US" sz="3200" b="1" baseline="0">
                          <a:latin typeface="Cordia New" pitchFamily="34" charset="-34"/>
                          <a:cs typeface="Cordia New" pitchFamily="34" charset="-34"/>
                        </a:rPr>
                        <a:t>)</a:t>
                      </a:r>
                      <a:endParaRPr lang="th-TH" sz="3200" b="1"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3200" b="1"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th-TH" sz="3200" b="1"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989">
                <a:tc vMerge="1">
                  <a:txBody>
                    <a:bodyPr/>
                    <a:lstStyle/>
                    <a:p>
                      <a:pPr algn="ctr"/>
                      <a:endParaRPr lang="th-TH" sz="3200" b="1"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ปกติ</a:t>
                      </a:r>
                    </a:p>
                    <a:p>
                      <a:pPr algn="ctr"/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เริ่มสูง</a:t>
                      </a:r>
                    </a:p>
                    <a:p>
                      <a:pPr algn="ctr"/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สูง</a:t>
                      </a:r>
                    </a:p>
                    <a:p>
                      <a:pPr algn="ctr"/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24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Total Cholesterol</a:t>
                      </a:r>
                      <a:endParaRPr lang="th-TH" sz="3200" b="1">
                        <a:solidFill>
                          <a:schemeClr val="tx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&lt;  200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200-239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240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724"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Triglyceride</a:t>
                      </a:r>
                      <a:endParaRPr lang="th-TH" sz="3200" b="1">
                        <a:solidFill>
                          <a:schemeClr val="tx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&lt; 150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150-199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200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724"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LDL-c</a:t>
                      </a:r>
                      <a:r>
                        <a:rPr lang="th-TH" sz="36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ไขมันร้าย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&lt; 130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130-160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160</a:t>
                      </a:r>
                      <a:endParaRPr lang="th-TH" sz="32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724">
                <a:tc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HDL-c </a:t>
                      </a:r>
                      <a:r>
                        <a:rPr lang="th-TH" sz="3600" b="1">
                          <a:solidFill>
                            <a:schemeClr val="tx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ไขมันดี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baseline="0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&gt; 50</a:t>
                      </a:r>
                      <a:endParaRPr lang="th-TH" sz="36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&gt; 60 </a:t>
                      </a:r>
                      <a:r>
                        <a:rPr lang="th-TH" sz="3600" b="1">
                          <a:solidFill>
                            <a:schemeClr val="bg1"/>
                          </a:solidFill>
                          <a:latin typeface="Cordia New" pitchFamily="34" charset="-34"/>
                          <a:cs typeface="Cordia New" pitchFamily="34" charset="-34"/>
                        </a:rPr>
                        <a:t>ป้องกันโรคหลอดเลือด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th-TH" sz="3600" b="1">
                        <a:solidFill>
                          <a:schemeClr val="bg1"/>
                        </a:solidFill>
                        <a:latin typeface="Cordia New" pitchFamily="34" charset="-34"/>
                        <a:cs typeface="Cordia New" pitchFamily="34" charset="-34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E1510FD-A1E3-D178-D880-63F6EBE726C5}"/>
              </a:ext>
            </a:extLst>
          </p:cNvPr>
          <p:cNvSpPr txBox="1"/>
          <p:nvPr/>
        </p:nvSpPr>
        <p:spPr>
          <a:xfrm>
            <a:off x="1317812" y="5615952"/>
            <a:ext cx="9932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/>
              <a:t>แนะนำให้ใช้ค่า </a:t>
            </a:r>
            <a:r>
              <a:rPr lang="en-US"/>
              <a:t>LDL-C </a:t>
            </a:r>
            <a:r>
              <a:rPr lang="th-TH"/>
              <a:t>ที่วัดโดยตรง (</a:t>
            </a:r>
            <a:r>
              <a:rPr lang="en-US"/>
              <a:t>direct LDL-C) </a:t>
            </a:r>
            <a:r>
              <a:rPr lang="th-TH"/>
              <a:t>ในกรณีที่ค่า </a:t>
            </a:r>
            <a:r>
              <a:rPr lang="en-US"/>
              <a:t>TG </a:t>
            </a:r>
            <a:r>
              <a:rPr lang="th-TH"/>
              <a:t>มากกว่าหรือเท่ากับ 400 มก./ดล.หรือ ค่า </a:t>
            </a:r>
            <a:r>
              <a:rPr lang="en-US"/>
              <a:t>LDL-C </a:t>
            </a:r>
            <a:r>
              <a:rPr lang="th-TH"/>
              <a:t>น้อยกว่า 50 มก./ดล. </a:t>
            </a:r>
            <a:endParaRPr lang="en-US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76BE96C1-3C03-1D73-4A16-9A8D234F6AC5}"/>
              </a:ext>
            </a:extLst>
          </p:cNvPr>
          <p:cNvSpPr txBox="1"/>
          <p:nvPr/>
        </p:nvSpPr>
        <p:spPr>
          <a:xfrm>
            <a:off x="1290919" y="60054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/>
              <a:t>แนะนำให้คำนวณค่า </a:t>
            </a:r>
            <a:r>
              <a:rPr lang="en-US"/>
              <a:t>Non-HDL-C </a:t>
            </a:r>
            <a:r>
              <a:rPr lang="th-TH"/>
              <a:t>ในคนที่มีค่า </a:t>
            </a:r>
            <a:r>
              <a:rPr lang="en-US"/>
              <a:t>TG </a:t>
            </a:r>
            <a:r>
              <a:rPr lang="th-TH"/>
              <a:t>สูง คนที่เป็นเบาหวาน หรือคนอ้วน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73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74EC4F48-9683-3ACC-1501-0FB03C14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การวินิจฉัยโรคไขมันในเลือดสูง</a:t>
            </a:r>
            <a:r>
              <a:rPr lang="en-US"/>
              <a:t> (</a:t>
            </a:r>
            <a:r>
              <a:rPr lang="th-TH"/>
              <a:t>ใหม่ </a:t>
            </a:r>
            <a:r>
              <a:rPr lang="en-US"/>
              <a:t>2024) LDL&gt;=190mg/dl</a:t>
            </a:r>
            <a:r>
              <a:rPr lang="th-TH"/>
              <a:t> ให้ลดระดับลงดังนี้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9CC4FAE-70DA-ADF6-6F92-957E0CA33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12" y="1927411"/>
            <a:ext cx="5286531" cy="4661928"/>
          </a:xfrm>
          <a:ln w="57150">
            <a:solidFill>
              <a:schemeClr val="tx2">
                <a:lumMod val="50000"/>
                <a:lumOff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Primary prevention</a:t>
            </a:r>
          </a:p>
          <a:p>
            <a:pPr marL="0" indent="0" algn="l">
              <a:buNone/>
            </a:pPr>
            <a:r>
              <a:rPr lang="en-US" sz="35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</a:t>
            </a:r>
            <a:r>
              <a:rPr lang="en-US" sz="26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No prior U/D: &lt; 100 mg/dl</a:t>
            </a:r>
          </a:p>
          <a:p>
            <a:pPr marL="0" indent="0" algn="l">
              <a:buNone/>
            </a:pPr>
            <a:r>
              <a:rPr lang="en-US" sz="26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- Very high LDL: &lt; 100 mg/dl</a:t>
            </a:r>
          </a:p>
          <a:p>
            <a:pPr marL="0" indent="0" algn="l">
              <a:buNone/>
            </a:pPr>
            <a:r>
              <a:rPr lang="en-US" sz="26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- High CV risk: &lt; 100 mg/dl</a:t>
            </a:r>
          </a:p>
          <a:p>
            <a:pPr marL="0" indent="0" algn="l">
              <a:buNone/>
            </a:pPr>
            <a:r>
              <a:rPr lang="en-US" sz="26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- Subclinical atherosclerosis: &lt; 100 mg/dl</a:t>
            </a:r>
          </a:p>
          <a:p>
            <a:pPr algn="l"/>
            <a:r>
              <a:rPr lang="en-US" sz="28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Familial hypercholesterolemia: </a:t>
            </a:r>
          </a:p>
          <a:p>
            <a:pPr marL="0" indent="0" algn="l">
              <a:buNone/>
            </a:pPr>
            <a:r>
              <a:rPr lang="en-US" sz="28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&lt; 70 mg/dl</a:t>
            </a:r>
          </a:p>
          <a:p>
            <a:pPr algn="l"/>
            <a:r>
              <a:rPr lang="en-US" sz="28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Chronic kidney disease (non-dialysis): &lt; 100 mg/dl</a:t>
            </a:r>
          </a:p>
          <a:p>
            <a:pPr algn="l"/>
            <a:r>
              <a:rPr lang="en-US" sz="2800" b="0" i="0">
                <a:solidFill>
                  <a:srgbClr val="050505"/>
                </a:solidFill>
                <a:effectLst/>
                <a:highlight>
                  <a:srgbClr val="FFFFFF"/>
                </a:highlight>
                <a:latin typeface="Segoe UI Historic" panose="020B0502040204020203" pitchFamily="34" charset="0"/>
              </a:rPr>
              <a:t>Diabetes mellitus: &lt; 100 mg/dl</a:t>
            </a:r>
          </a:p>
          <a:p>
            <a:endParaRPr lang="en-US"/>
          </a:p>
        </p:txBody>
      </p:sp>
      <p:sp>
        <p:nvSpPr>
          <p:cNvPr id="4" name="ตัวแทนเนื้อหา 2">
            <a:extLst>
              <a:ext uri="{FF2B5EF4-FFF2-40B4-BE49-F238E27FC236}">
                <a16:creationId xmlns:a16="http://schemas.microsoft.com/office/drawing/2014/main" id="{ECC592CC-BC4C-6FD1-DC0F-B9860251688C}"/>
              </a:ext>
            </a:extLst>
          </p:cNvPr>
          <p:cNvSpPr txBox="1">
            <a:spLocks/>
          </p:cNvSpPr>
          <p:nvPr/>
        </p:nvSpPr>
        <p:spPr>
          <a:xfrm>
            <a:off x="5966085" y="1927411"/>
            <a:ext cx="5786203" cy="466192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Secondary prevention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</a:t>
            </a:r>
            <a:r>
              <a:rPr lang="en-US" sz="24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Coronary artery disease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Acute coronary syndrome: &lt; 55 mg/dl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Chronic coronary syndrome: &lt;70 mg/dl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  Ischemic stroke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Large artery atherosclerosis: &lt; 70 mg/dl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rgbClr val="050505"/>
                </a:solidFill>
                <a:highlight>
                  <a:srgbClr val="FFFFFF"/>
                </a:highlight>
                <a:latin typeface="Segoe UI Historic" panose="020B0502040204020203" pitchFamily="34" charset="0"/>
              </a:rPr>
              <a:t>- Non large artery atherosclerosis: &lt;100 mg/dl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07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9CC4-E963-6BFA-E0B1-82C24DCE2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การวินิจฉัยโรคไขมันในเลือดสูง </a:t>
            </a:r>
            <a:r>
              <a:rPr lang="en-US"/>
              <a:t>(future)</a:t>
            </a:r>
            <a:endParaRPr lang="en-US" b="0">
              <a:solidFill>
                <a:srgbClr val="000000"/>
              </a:solidFill>
            </a:endParaRPr>
          </a:p>
        </p:txBody>
      </p:sp>
      <p:pic>
        <p:nvPicPr>
          <p:cNvPr id="4" name="Content Placeholder 3" descr="A graphic of a balance with red balls&#10;&#10;Description automatically generated">
            <a:extLst>
              <a:ext uri="{FF2B5EF4-FFF2-40B4-BE49-F238E27FC236}">
                <a16:creationId xmlns:a16="http://schemas.microsoft.com/office/drawing/2014/main" id="{F6CBE680-686D-3DEE-E948-24F3AA9B5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7836" y="2229396"/>
            <a:ext cx="7716327" cy="3543795"/>
          </a:xfrm>
        </p:spPr>
      </p:pic>
      <p:pic>
        <p:nvPicPr>
          <p:cNvPr id="5" name="Picture 4" descr="A yellow life rafts with text&#10;&#10;Description automatically generated">
            <a:extLst>
              <a:ext uri="{FF2B5EF4-FFF2-40B4-BE49-F238E27FC236}">
                <a16:creationId xmlns:a16="http://schemas.microsoft.com/office/drawing/2014/main" id="{822B87AF-976B-5013-0319-2B4781A4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23" y="1745053"/>
            <a:ext cx="8492346" cy="46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FBE8E27-13A5-A4FD-B41D-AA9FD251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i="0">
                <a:effectLst/>
                <a:latin typeface="Averta"/>
              </a:rPr>
              <a:t>วินิจฉัยภาวะเมทาบอล</a:t>
            </a:r>
            <a:r>
              <a:rPr lang="th-TH" b="1" i="0" err="1">
                <a:effectLst/>
                <a:latin typeface="Averta"/>
              </a:rPr>
              <a:t>ิก</a:t>
            </a:r>
            <a:r>
              <a:rPr lang="th-TH" b="1" i="0">
                <a:effectLst/>
                <a:latin typeface="Averta"/>
              </a:rPr>
              <a:t>ซินโดรม (</a:t>
            </a:r>
            <a:r>
              <a:rPr lang="en-US" b="1" i="0">
                <a:effectLst/>
                <a:latin typeface="Averta"/>
              </a:rPr>
              <a:t>Metabolic Syndrome)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06A32AB-A2A2-BAC6-0164-7011ACEB0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พิจารณาถึงความผิดปกติ ว่าต้องมีอย่างน้อย 3 ใน 5 ข้อ นี้</a:t>
            </a:r>
            <a:endParaRPr lang="en-US" sz="3600" b="0" i="0">
              <a:solidFill>
                <a:srgbClr val="1F1F1F"/>
              </a:solidFill>
              <a:effectLst/>
              <a:latin typeface="IBM Plex Sans Thai Looped"/>
            </a:endParaRP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ความยาวรอบเอว ชาย ≥ 36 นิ้ว หรือ 90 เซนติเมตร และหญิง ≥ 32 นิ้ว หรือ 80 เซนติเมตร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ระดับน้ำตาลหลังอดอาหาร ≥ 100 มิลลิกรัมต่อเดซิลิตร หรือ ได้รับการวินิจฉัยว่าเป็นโรคเบาหวาน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ระดับไตรกลีเซอไรด์ในเลือด (</a:t>
            </a:r>
            <a:r>
              <a:rPr lang="en-US" sz="3600" b="0" i="0">
                <a:solidFill>
                  <a:srgbClr val="1F1F1F"/>
                </a:solidFill>
                <a:effectLst/>
                <a:latin typeface="IBM Plex Sans Thai Looped"/>
              </a:rPr>
              <a:t>TG) ≥ 150 </a:t>
            </a: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มิลลิกรัมต่อเดซิลิตร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 </a:t>
            </a:r>
            <a:r>
              <a:rPr lang="en-US" sz="3600" b="0" i="0">
                <a:solidFill>
                  <a:srgbClr val="1F1F1F"/>
                </a:solidFill>
                <a:effectLst/>
                <a:latin typeface="IBM Plex Sans Thai Looped"/>
              </a:rPr>
              <a:t>HDL </a:t>
            </a: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คอเลสเตอรอล &lt; 40 มิลลิกรัมต่อเดซิลิตรในเพศชาย และ &lt; 50 มิลลิกรัมต่อเดซิลิตรในเพศหญิง</a:t>
            </a:r>
          </a:p>
          <a:p>
            <a:pPr algn="l">
              <a:buFont typeface="+mj-lt"/>
              <a:buAutoNum type="arabicPeriod"/>
            </a:pPr>
            <a:r>
              <a:rPr lang="th-TH" sz="3600" b="0" i="0">
                <a:solidFill>
                  <a:srgbClr val="1F1F1F"/>
                </a:solidFill>
                <a:effectLst/>
                <a:latin typeface="IBM Plex Sans Thai Looped"/>
              </a:rPr>
              <a:t>ระดับความดันโลหิต ≥ 130/85 มิลลิเมตรปรอท หรือได้รับยารักษาภาวะความดันโลหิตสูง</a:t>
            </a: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65199695-1013-984B-538C-E4B99AF4BF17}"/>
              </a:ext>
            </a:extLst>
          </p:cNvPr>
          <p:cNvSpPr/>
          <p:nvPr/>
        </p:nvSpPr>
        <p:spPr>
          <a:xfrm>
            <a:off x="537882" y="3801035"/>
            <a:ext cx="10972800" cy="1452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9031CE5-355C-8D5A-CF98-B760F8A9A742}"/>
              </a:ext>
            </a:extLst>
          </p:cNvPr>
          <p:cNvSpPr txBox="1"/>
          <p:nvPr/>
        </p:nvSpPr>
        <p:spPr>
          <a:xfrm>
            <a:off x="9538447" y="3469341"/>
            <a:ext cx="2411238" cy="70788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th-TH" sz="4000">
                <a:solidFill>
                  <a:schemeClr val="bg1"/>
                </a:solidFill>
              </a:rPr>
              <a:t>ภาวะดื้ออินซูลิน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6" name="สี่เหลี่ยมผืนผ้า 11">
            <a:extLst>
              <a:ext uri="{FF2B5EF4-FFF2-40B4-BE49-F238E27FC236}">
                <a16:creationId xmlns:a16="http://schemas.microsoft.com/office/drawing/2014/main" id="{5ABBA537-91D4-F4DF-6295-7629BBCC6126}"/>
              </a:ext>
            </a:extLst>
          </p:cNvPr>
          <p:cNvSpPr/>
          <p:nvPr/>
        </p:nvSpPr>
        <p:spPr>
          <a:xfrm>
            <a:off x="5898776" y="636495"/>
            <a:ext cx="5289176" cy="69028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/>
              <a:t>ระบบเผาผลาญของร่างกายผิดปกติ </a:t>
            </a:r>
            <a:r>
              <a:rPr lang="en-US" sz="36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8156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156A2DD-D15E-AAA6-AEDA-96DBA58E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ถนนของการดำเนินชีวิต</a:t>
            </a:r>
            <a:endParaRPr lang="en-US"/>
          </a:p>
        </p:txBody>
      </p:sp>
      <p:pic>
        <p:nvPicPr>
          <p:cNvPr id="9" name="ตัวแทนเนื้อหา 8" descr="รถยนต์ ด้วยสีเติมแบบทึบ">
            <a:extLst>
              <a:ext uri="{FF2B5EF4-FFF2-40B4-BE49-F238E27FC236}">
                <a16:creationId xmlns:a16="http://schemas.microsoft.com/office/drawing/2014/main" id="{0444A2D8-ACAA-24AF-2620-93F1CC85F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544094"/>
            <a:ext cx="914400" cy="914400"/>
          </a:xfr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F63B8E5-FD23-E8AE-D302-2EC758883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33" y="1628502"/>
            <a:ext cx="11439662" cy="4875880"/>
          </a:xfrm>
          <a:prstGeom prst="rect">
            <a:avLst/>
          </a:prstGeom>
        </p:spPr>
      </p:pic>
      <p:pic>
        <p:nvPicPr>
          <p:cNvPr id="10" name="ตัวแทนเนื้อหา 8" descr="รถยนต์ ด้วยสีเติมแบบทึบ">
            <a:extLst>
              <a:ext uri="{FF2B5EF4-FFF2-40B4-BE49-F238E27FC236}">
                <a16:creationId xmlns:a16="http://schemas.microsoft.com/office/drawing/2014/main" id="{D9F7720F-C1A1-3F43-F099-1C8876FD9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5537" y="4288619"/>
            <a:ext cx="914400" cy="914400"/>
          </a:xfrm>
          <a:prstGeom prst="rect">
            <a:avLst/>
          </a:prstGeom>
        </p:spPr>
      </p:pic>
      <p:pic>
        <p:nvPicPr>
          <p:cNvPr id="3" name="Picture 2" descr="A cartoon of a person in a wheelchair&#10;&#10;Description automatically generated">
            <a:extLst>
              <a:ext uri="{FF2B5EF4-FFF2-40B4-BE49-F238E27FC236}">
                <a16:creationId xmlns:a16="http://schemas.microsoft.com/office/drawing/2014/main" id="{F17010DE-5EB6-9EBA-E2F9-1427A3E48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656" y="2157051"/>
            <a:ext cx="1100048" cy="1019895"/>
          </a:xfrm>
          <a:prstGeom prst="rect">
            <a:avLst/>
          </a:prstGeom>
        </p:spPr>
      </p:pic>
      <p:pic>
        <p:nvPicPr>
          <p:cNvPr id="4" name="Picture 3" descr="A cartoon heart with many objects around it&#10;&#10;Description automatically generated">
            <a:extLst>
              <a:ext uri="{FF2B5EF4-FFF2-40B4-BE49-F238E27FC236}">
                <a16:creationId xmlns:a16="http://schemas.microsoft.com/office/drawing/2014/main" id="{4894CE97-E4EE-5E7E-CBD6-A639FB723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4147" y="5553702"/>
            <a:ext cx="931295" cy="926443"/>
          </a:xfrm>
          <a:prstGeom prst="rect">
            <a:avLst/>
          </a:prstGeom>
        </p:spPr>
      </p:pic>
      <p:pic>
        <p:nvPicPr>
          <p:cNvPr id="5" name="Picture 4" descr="A cigarette with a burnt end&#10;&#10;Description automatically generated">
            <a:extLst>
              <a:ext uri="{FF2B5EF4-FFF2-40B4-BE49-F238E27FC236}">
                <a16:creationId xmlns:a16="http://schemas.microsoft.com/office/drawing/2014/main" id="{334F0EA1-34B8-7FDE-5E7B-0DA466A432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3819" y="2160199"/>
            <a:ext cx="1044266" cy="799869"/>
          </a:xfrm>
          <a:prstGeom prst="rect">
            <a:avLst/>
          </a:prstGeom>
        </p:spPr>
      </p:pic>
      <p:pic>
        <p:nvPicPr>
          <p:cNvPr id="6" name="Picture 5" descr="A silhouette of a person drinking from a bottle&#10;&#10;Description automatically generated">
            <a:extLst>
              <a:ext uri="{FF2B5EF4-FFF2-40B4-BE49-F238E27FC236}">
                <a16:creationId xmlns:a16="http://schemas.microsoft.com/office/drawing/2014/main" id="{485D0250-8F10-3867-587C-BE3463AA4C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7514" y="2465464"/>
            <a:ext cx="1066802" cy="7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157 0.00185 L 0.00157 0.00185 C 0.01849 -0.00463 0.02631 -0.00509 0.04141 -0.01852 C 0.04362 -0.02037 0.04519 -0.02384 0.04701 -0.02685 C 0.06211 -0.05162 0.04519 -0.02523 0.06029 -0.05232 C 0.06237 -0.05602 0.06485 -0.05903 0.06706 -0.06227 C 0.06732 -0.06528 0.06719 -0.06829 0.06797 -0.07084 C 0.06849 -0.07292 0.07006 -0.07384 0.07084 -0.07593 C 0.07162 -0.07801 0.07201 -0.08033 0.07266 -0.08264 C 0.07566 -0.11366 0.07214 -0.07523 0.07553 -0.14838 C 0.07566 -0.1507 0.07605 -0.15301 0.07644 -0.15533 C 0.078 -0.1632 0.07865 -0.17199 0.08125 -0.17894 C 0.08451 -0.1875 0.08894 -0.19445 0.09362 -0.2007 C 0.11784 -0.23449 0.0931 -0.20185 0.10586 -0.21597 C 0.1073 -0.21736 0.10834 -0.21968 0.10977 -0.22107 C 0.11146 -0.22269 0.11355 -0.22338 0.11537 -0.22431 C 0.12305 -0.22338 0.13073 -0.22431 0.13816 -0.22107 C 0.14206 -0.21945 0.14362 -0.20857 0.14584 -0.20417 C 0.15027 -0.19537 0.1517 -0.19607 0.15717 -0.19074 C 0.1573 -0.19051 0.16381 -0.1838 0.16472 -0.18218 C 0.16771 -0.17732 0.17331 -0.16713 0.17331 -0.16713 C 0.17631 -0.1507 0.17149 -0.17616 0.17618 -0.15533 C 0.17813 -0.1463 0.18073 -0.13773 0.18191 -0.12824 C 0.18217 -0.12546 0.18256 -0.12269 0.18282 -0.11968 C 0.18321 -0.11528 0.18321 -0.11065 0.18373 -0.10625 C 0.1875 -0.0757 0.18685 -0.08773 0.19141 -0.06065 C 0.19245 -0.05394 0.19271 -0.04699 0.19415 -0.04051 C 0.1948 -0.03773 0.19558 -0.03496 0.1961 -0.03195 C 0.19649 -0.02986 0.19662 -0.02732 0.19701 -0.02523 C 0.19779 -0.02153 0.20014 -0.01435 0.20183 -0.01181 C 0.20313 -0.00949 0.20495 -0.00834 0.20652 -0.00671 C 0.20834 -0.00486 0.21016 -0.00278 0.21224 -0.00162 C 0.21862 0.00208 0.22123 0.00139 0.22748 0.00347 C 0.23034 0.0044 0.23308 0.00579 0.23594 0.00694 L 0.26732 0.00347 C 0.2698 0.00301 0.2724 0.00231 0.27487 0.00185 L 0.28347 1.85185E-6 C 0.28503 -0.00209 0.28659 -0.0044 0.28816 -0.00671 C 0.28907 -0.00787 0.29037 -0.00857 0.29102 -0.00996 C 0.30287 -0.03704 0.28959 -0.01065 0.29675 -0.02871 C 0.29818 -0.03218 0.29974 -0.03542 0.30144 -0.03866 C 0.30612 -0.04769 0.30795 -0.04838 0.31094 -0.05903 C 0.31211 -0.0632 0.31277 -0.06806 0.31381 -0.07246 C 0.31472 -0.07639 0.31589 -0.08033 0.31667 -0.08426 C 0.31745 -0.0882 0.31758 -0.09236 0.31849 -0.09607 C 0.3198 -0.10139 0.32175 -0.10625 0.32331 -0.11134 C 0.32787 -0.14815 0.32136 -0.10278 0.33086 -0.14329 C 0.3405 -0.1838 0.32878 -0.14329 0.33373 -0.16528 C 0.33529 -0.17199 0.33855 -0.18125 0.34037 -0.18727 C 0.34245 -0.19398 0.34402 -0.20347 0.34896 -0.20579 C 0.35808 -0.21042 0.35326 -0.2088 0.36316 -0.21088 L 0.40678 -0.20926 C 0.41029 -0.20834 0.41719 -0.19398 0.41915 -0.18889 C 0.42227 -0.18102 0.42344 -0.16459 0.42487 -0.15857 C 0.43139 -0.13171 0.42904 -0.14306 0.43243 -0.12477 C 0.43347 -0.11019 0.43191 -0.09445 0.43529 -0.08102 C 0.43568 -0.07963 0.45586 -0.06019 0.45717 -0.05903 L 0.46563 -0.05046 C 0.46758 -0.04653 0.46967 -0.04283 0.47136 -0.03866 C 0.47253 -0.03611 0.47292 -0.03264 0.47422 -0.03033 C 0.47579 -0.02755 0.478 -0.0257 0.47995 -0.02361 C 0.48021 -0.0213 0.48008 -0.01852 0.48086 -0.0169 C 0.48204 -0.01435 0.48399 -0.0132 0.48568 -0.01181 C 0.49336 -0.00533 0.49323 -0.00671 0.5017 -0.00509 L 0.54258 -0.00671 C 0.54441 -0.00718 0.54441 -0.01227 0.54545 -0.01505 C 0.54662 -0.01852 0.54831 -0.02153 0.54922 -0.02523 C 0.55209 -0.03634 0.553 -0.04884 0.55678 -0.05903 C 0.55873 -0.06412 0.56081 -0.06898 0.5625 -0.07431 C 0.56941 -0.0963 0.56355 -0.08218 0.56915 -0.10463 C 0.57201 -0.11597 0.57657 -0.12639 0.57865 -0.13843 C 0.58412 -0.17037 0.57813 -0.14167 0.5862 -0.16713 C 0.58933 -0.17639 0.58816 -0.18033 0.59284 -0.18727 C 0.59675 -0.19306 0.60105 -0.19746 0.60521 -0.20255 C 0.60717 -0.20486 0.60912 -0.20671 0.61094 -0.20926 C 0.61224 -0.21088 0.61329 -0.21296 0.61472 -0.21435 C 0.61563 -0.21528 0.61667 -0.21551 0.61758 -0.21597 C 0.62331 -0.21551 0.6293 -0.21806 0.63464 -0.21435 C 0.63881 -0.21134 0.64024 -0.20139 0.64415 -0.19746 L 0.65079 -0.19074 C 0.65756 -0.16088 0.64727 -0.20857 0.65365 -0.17037 C 0.6543 -0.16667 0.65964 -0.15787 0.66029 -0.15695 C 0.66355 -0.15255 0.66745 -0.14954 0.67071 -0.14514 C 0.67318 -0.14167 0.67735 -0.13334 0.67735 -0.13334 C 0.67995 -0.11945 0.68086 -0.11296 0.6849 -0.09954 C 0.68698 -0.09306 0.68972 -0.0875 0.69154 -0.08102 C 0.69297 -0.07616 0.69284 -0.07037 0.69441 -0.06574 C 0.69675 -0.0588 0.70053 -0.05394 0.703 -0.04722 C 0.70782 -0.03426 0.70821 -0.03033 0.71537 -0.02176 C 0.71771 -0.01898 0.72032 -0.01713 0.72292 -0.01505 C 0.7254 -0.0132 0.72787 -0.01134 0.73047 -0.00996 C 0.7349 -0.00787 0.74545 -0.00463 0.74948 -0.00324 C 0.77071 -0.00579 0.77579 -0.00394 0.79323 -0.01181 C 0.7948 -0.0125 0.79636 -0.01389 0.79792 -0.01505 C 0.79909 -0.0169 0.8043 -0.02361 0.80547 -0.02685 C 0.80665 -0.03009 0.80756 -0.03357 0.80834 -0.03704 C 0.81042 -0.04699 0.81407 -0.06736 0.81407 -0.06736 C 0.81537 -0.08773 0.81537 -0.09167 0.81875 -0.11644 C 0.81941 -0.12084 0.81967 -0.1257 0.82071 -0.12986 C 0.82162 -0.13357 0.82344 -0.13634 0.82448 -0.14005 C 0.8254 -0.14329 0.82592 -0.14676 0.82644 -0.15023 C 0.82683 -0.15301 0.8267 -0.15602 0.82735 -0.15857 C 0.82826 -0.16227 0.82995 -0.16528 0.83112 -0.16875 C 0.83256 -0.17315 0.83321 -0.17824 0.8349 -0.18218 L 0.84154 -0.19746 C 0.84258 -0.19954 0.84441 -0.20417 0.84441 -0.20417 C 0.8448 -0.20579 0.8448 -0.20787 0.84545 -0.20926 C 0.84753 -0.21389 0.84922 -0.21435 0.85209 -0.21597 C 0.86042 -0.22593 0.85378 -0.21945 0.87487 -0.21945 L 0.86433 -0.21597 " pathEditMode="relative" ptsTypes="AAAAAAAAAAAAAAAAAAAAAAAAAAAAAAAAAAAAAAAAAAAAAAAAAAAAAAAAAAAAAAAAAAAAAAAAAAAAAAAAAAAAAAAAAAAAAAAAAAAAAAAAAAAAAA">
                                      <p:cBhvr>
                                        <p:cTn id="6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E8FC47-0BD0-874F-726B-100DBC97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z="4400" b="1" i="0">
                <a:effectLst/>
              </a:rPr>
              <a:t>รู้จัก </a:t>
            </a:r>
            <a:r>
              <a:rPr lang="en-US" sz="4400" b="1" i="0">
                <a:effectLst/>
              </a:rPr>
              <a:t>NCDs </a:t>
            </a:r>
            <a:r>
              <a:rPr lang="th-TH" sz="4400" b="1" i="0">
                <a:effectLst/>
              </a:rPr>
              <a:t>ภัยเงียบประจำวัดเขตเมือง</a:t>
            </a:r>
            <a:endParaRPr lang="en-US"/>
          </a:p>
        </p:txBody>
      </p:sp>
      <p:graphicFrame>
        <p:nvGraphicFramePr>
          <p:cNvPr id="6" name="ตัวแทนเนื้อหา 5">
            <a:extLst>
              <a:ext uri="{FF2B5EF4-FFF2-40B4-BE49-F238E27FC236}">
                <a16:creationId xmlns:a16="http://schemas.microsoft.com/office/drawing/2014/main" id="{D02B09F6-FC21-1CD6-C027-3DF12BD1B5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684158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5" descr="A circular logo with a symbol and text&#10;&#10;Description automatically generated">
            <a:extLst>
              <a:ext uri="{FF2B5EF4-FFF2-40B4-BE49-F238E27FC236}">
                <a16:creationId xmlns:a16="http://schemas.microsoft.com/office/drawing/2014/main" id="{E8B279E4-0D44-9B33-DFE7-7872B6D93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5581" y="0"/>
            <a:ext cx="1356437" cy="13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943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>
                <a:cs typeface="DilleniaUPC"/>
              </a:rPr>
              <a:t>ตรวจสุขภาพประจำปี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4000" b="1">
                <a:solidFill>
                  <a:srgbClr val="FF0000"/>
                </a:solidFill>
              </a:rPr>
              <a:t>โรคอ้วน</a:t>
            </a:r>
            <a:r>
              <a:rPr lang="en-US" sz="4000" b="1">
                <a:solidFill>
                  <a:srgbClr val="FF0000"/>
                </a:solidFill>
              </a:rPr>
              <a:t>(Obesity)</a:t>
            </a:r>
          </a:p>
          <a:p>
            <a:r>
              <a:rPr lang="th-TH" sz="4000" b="1">
                <a:solidFill>
                  <a:srgbClr val="FF0000"/>
                </a:solidFill>
              </a:rPr>
              <a:t>โรคเบาหวาน</a:t>
            </a:r>
            <a:r>
              <a:rPr lang="en-US" sz="4000" b="1">
                <a:solidFill>
                  <a:srgbClr val="FF0000"/>
                </a:solidFill>
              </a:rPr>
              <a:t>(Diabetes </a:t>
            </a:r>
            <a:r>
              <a:rPr lang="en-US" sz="4000" b="1" err="1">
                <a:solidFill>
                  <a:srgbClr val="FF0000"/>
                </a:solidFill>
              </a:rPr>
              <a:t>millitus</a:t>
            </a:r>
            <a:r>
              <a:rPr lang="en-US" sz="4000" b="1">
                <a:solidFill>
                  <a:srgbClr val="FF0000"/>
                </a:solidFill>
              </a:rPr>
              <a:t>..DM)</a:t>
            </a:r>
            <a:endParaRPr lang="th-TH" sz="4000" b="1">
              <a:solidFill>
                <a:srgbClr val="FF0000"/>
              </a:solidFill>
            </a:endParaRPr>
          </a:p>
          <a:p>
            <a:r>
              <a:rPr lang="th-TH" sz="4000" b="1">
                <a:solidFill>
                  <a:srgbClr val="FF0000"/>
                </a:solidFill>
              </a:rPr>
              <a:t>โรคความดันโลหิตสูง</a:t>
            </a:r>
            <a:r>
              <a:rPr lang="en-US" sz="4000" b="1">
                <a:solidFill>
                  <a:srgbClr val="FF0000"/>
                </a:solidFill>
              </a:rPr>
              <a:t>(</a:t>
            </a:r>
            <a:r>
              <a:rPr lang="en-US" sz="4000" b="1" err="1">
                <a:solidFill>
                  <a:srgbClr val="FF0000"/>
                </a:solidFill>
              </a:rPr>
              <a:t>Hypertension..HT</a:t>
            </a:r>
            <a:r>
              <a:rPr lang="en-US" sz="4000" b="1">
                <a:solidFill>
                  <a:srgbClr val="FF0000"/>
                </a:solidFill>
              </a:rPr>
              <a:t>)</a:t>
            </a:r>
            <a:endParaRPr lang="th-TH" sz="4000" b="1">
              <a:solidFill>
                <a:srgbClr val="FF0000"/>
              </a:solidFill>
            </a:endParaRPr>
          </a:p>
          <a:p>
            <a:r>
              <a:rPr lang="th-TH" sz="3600" b="1">
                <a:solidFill>
                  <a:srgbClr val="FF0000"/>
                </a:solidFill>
              </a:rPr>
              <a:t>โรคไขมันในเลือดสูง</a:t>
            </a:r>
            <a:r>
              <a:rPr lang="en-US" sz="3600" b="1">
                <a:solidFill>
                  <a:srgbClr val="FF0000"/>
                </a:solidFill>
              </a:rPr>
              <a:t>(</a:t>
            </a:r>
            <a:r>
              <a:rPr lang="en-US" sz="3600" b="1" err="1">
                <a:solidFill>
                  <a:srgbClr val="FF0000"/>
                </a:solidFill>
              </a:rPr>
              <a:t>Dyslipidemia..DLP</a:t>
            </a:r>
            <a:r>
              <a:rPr lang="en-US" sz="3600" b="1">
                <a:solidFill>
                  <a:srgbClr val="FF0000"/>
                </a:solidFill>
              </a:rPr>
              <a:t>)</a:t>
            </a:r>
            <a:endParaRPr lang="th-TH" sz="3600" b="1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7043" y="5731541"/>
            <a:ext cx="682109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th-TH" sz="5400">
                <a:cs typeface="DilleniaUPC"/>
              </a:rPr>
              <a:t>การปฏิบัติตัวเพื่อป้องกันโรค </a:t>
            </a:r>
            <a:r>
              <a:rPr lang="th-TH" sz="5400" err="1">
                <a:cs typeface="DilleniaUPC"/>
              </a:rPr>
              <a:t>NCDs</a:t>
            </a:r>
            <a:endParaRPr lang="en-US" sz="5400" err="1"/>
          </a:p>
        </p:txBody>
      </p:sp>
      <p:sp>
        <p:nvSpPr>
          <p:cNvPr id="5" name="Down Arrow 4"/>
          <p:cNvSpPr/>
          <p:nvPr/>
        </p:nvSpPr>
        <p:spPr>
          <a:xfrm>
            <a:off x="5447928" y="4509120"/>
            <a:ext cx="1152128" cy="1080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No photo description available.">
            <a:extLst>
              <a:ext uri="{FF2B5EF4-FFF2-40B4-BE49-F238E27FC236}">
                <a16:creationId xmlns:a16="http://schemas.microsoft.com/office/drawing/2014/main" id="{7E235BE4-4DE7-D5FE-12BF-DA429C83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30" y="413493"/>
            <a:ext cx="5983405" cy="4452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C68128-C342-00F0-24D5-76BE0D18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448729"/>
            <a:ext cx="5342711" cy="4417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74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A97-8976-99C5-AB99-340CBAD4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6อ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354E23-9897-5370-830F-A0100C2F09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81200" y="1774826"/>
          <a:ext cx="8229600" cy="46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 descr="A person holding a bowl of food&#10;&#10;Description automatically generated">
            <a:extLst>
              <a:ext uri="{FF2B5EF4-FFF2-40B4-BE49-F238E27FC236}">
                <a16:creationId xmlns:a16="http://schemas.microsoft.com/office/drawing/2014/main" id="{16DED75E-176A-4251-EBC1-1F68BD3F95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5422" y="2475242"/>
            <a:ext cx="20002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8CDFD3D-F01F-93A3-E193-B39103BB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/>
              <a:t>อาหาร</a:t>
            </a:r>
            <a:endParaRPr lang="en-US" sz="600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F6F7FB0-4470-5AD6-E1E6-1E8E19028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โภชเน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 + 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มตฺตญฺญุตา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 = 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โภชเนมตฺตญฺญุตา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แปลว่า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 “</a:t>
            </a:r>
            <a:r>
              <a:rPr lang="en-US" sz="3600" err="1">
                <a:solidFill>
                  <a:srgbClr val="000000"/>
                </a:solidFill>
                <a:highlight>
                  <a:srgbClr val="FFFF00"/>
                </a:highlight>
                <a:ea typeface="+mn-lt"/>
                <a:cs typeface="+mn-lt"/>
              </a:rPr>
              <a:t>ความเป็นรู้จักประมาณในการกิน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” 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หมายถึง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ความรู้จักประมาณในการบริโภค</a:t>
            </a:r>
            <a:r>
              <a:rPr lang="en-US" sz="3600">
                <a:solidFill>
                  <a:srgbClr val="000000"/>
                </a:solidFill>
                <a:ea typeface="+mn-lt"/>
                <a:cs typeface="+mn-lt"/>
              </a:rPr>
              <a:t> คือรู้จักพิจารณารับประทานอาหารเพื่อหล่อเลี้ยงร่างกายใช้ทำกิจให้ชีวิตผาสุก </a:t>
            </a:r>
            <a:r>
              <a:rPr lang="en-US" sz="3600" err="1">
                <a:solidFill>
                  <a:srgbClr val="000000"/>
                </a:solidFill>
                <a:ea typeface="+mn-lt"/>
                <a:cs typeface="+mn-lt"/>
              </a:rPr>
              <a:t>มิใช่เพื่อสนุกสนานมัวเมา</a:t>
            </a:r>
            <a:endParaRPr lang="en-US" sz="3600">
              <a:solidFill>
                <a:srgbClr val="0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52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4A9B5FD-5F4C-66FE-A79A-162115BF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5AA0EEA3-5ADE-16B8-0778-01302409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3ACA7DE-0831-D8E9-FD47-8E4BC601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52" y="278998"/>
            <a:ext cx="11049000" cy="46101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DEE23B4-B25B-81B3-4089-00BC0D72D941}"/>
              </a:ext>
            </a:extLst>
          </p:cNvPr>
          <p:cNvSpPr txBox="1"/>
          <p:nvPr/>
        </p:nvSpPr>
        <p:spPr>
          <a:xfrm>
            <a:off x="778396" y="4995797"/>
            <a:ext cx="38051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ผัก 2 ส่วน ในแต่ละมื้อ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แป้ง 1 ส่วน ในแต่ละมื้อ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เนื้อสัตว์ 1 ส่วน ในแต่ละมื้อ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5DADA34-CF1E-BC5B-0F47-ECB155899CC6}"/>
              </a:ext>
            </a:extLst>
          </p:cNvPr>
          <p:cNvSpPr txBox="1"/>
          <p:nvPr/>
        </p:nvSpPr>
        <p:spPr>
          <a:xfrm>
            <a:off x="6588889" y="4972649"/>
            <a:ext cx="48052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นํ้า</a:t>
            </a: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ตาล 6 ช้อนชา</a:t>
            </a:r>
            <a:r>
              <a:rPr lang="en-US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(24</a:t>
            </a: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กรัม</a:t>
            </a:r>
            <a:r>
              <a:rPr lang="en-US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)</a:t>
            </a: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 ต่อวัน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ไขมัน 6 ช้อนชา</a:t>
            </a:r>
            <a:r>
              <a:rPr lang="en-US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(</a:t>
            </a:r>
            <a:r>
              <a:rPr lang="en-US" sz="3200" b="1">
                <a:solidFill>
                  <a:srgbClr val="000000"/>
                </a:solidFill>
                <a:highlight>
                  <a:srgbClr val="FFFFFF"/>
                </a:highlight>
                <a:latin typeface="Sarabun"/>
              </a:rPr>
              <a:t>24</a:t>
            </a: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กรัม</a:t>
            </a:r>
            <a:r>
              <a:rPr lang="en-US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)</a:t>
            </a: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 ต่อวัน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th-TH" sz="32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arabun"/>
              </a:rPr>
              <a:t>เกลือ 1 ช้อนชา ต่อวัน</a:t>
            </a:r>
            <a:endParaRPr lang="th-TH" sz="3200" b="0" i="0">
              <a:solidFill>
                <a:srgbClr val="000000"/>
              </a:solidFill>
              <a:effectLst/>
              <a:highlight>
                <a:srgbClr val="FFFFFF"/>
              </a:highlight>
              <a:latin typeface="Sarabun"/>
            </a:endParaRPr>
          </a:p>
        </p:txBody>
      </p:sp>
    </p:spTree>
    <p:extLst>
      <p:ext uri="{BB962C8B-B14F-4D97-AF65-F5344CB8AC3E}">
        <p14:creationId xmlns:p14="http://schemas.microsoft.com/office/powerpoint/2010/main" val="32113361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id="{5F1D6E18-7AF2-7403-EB46-8CEE165E2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4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9A1054-921B-4D6B-B3D0-F92CFFD52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580" y="646398"/>
            <a:ext cx="4734182" cy="5850483"/>
          </a:xfrm>
        </p:spPr>
        <p:txBody>
          <a:bodyPr>
            <a:normAutofit/>
          </a:bodyPr>
          <a:lstStyle/>
          <a:p>
            <a:r>
              <a:rPr lang="th-TH" sz="4000"/>
              <a:t>ผัก </a:t>
            </a:r>
            <a:r>
              <a:rPr lang="en-US" sz="4000"/>
              <a:t>2</a:t>
            </a:r>
            <a:r>
              <a:rPr lang="th-TH" sz="4000"/>
              <a:t>ส่วน</a:t>
            </a:r>
          </a:p>
          <a:p>
            <a:pPr lvl="1"/>
            <a:r>
              <a:rPr lang="th-TH" sz="3200"/>
              <a:t>ผักหลากหลาย ล้างสะอาด ได้แร่ธาตุ ใยอาหาร</a:t>
            </a:r>
          </a:p>
          <a:p>
            <a:r>
              <a:rPr lang="th-TH" sz="4000"/>
              <a:t>ข้าว </a:t>
            </a:r>
            <a:r>
              <a:rPr lang="en-US" sz="4000"/>
              <a:t>1</a:t>
            </a:r>
            <a:r>
              <a:rPr lang="th-TH" sz="4000"/>
              <a:t>ส่วน</a:t>
            </a:r>
          </a:p>
          <a:p>
            <a:pPr lvl="1"/>
            <a:r>
              <a:rPr lang="th-TH" sz="3200"/>
              <a:t>เลือกข้าวที่ไม่ขัดสี  ข้าวกล้อง หรือข้าวซ้อมมือให้ใยอาหาร ช่วยคุมน้ำตาล และอิ่มท้องนานขึ้น</a:t>
            </a:r>
          </a:p>
          <a:p>
            <a:r>
              <a:rPr lang="th-TH" sz="4000"/>
              <a:t>เนื้อ </a:t>
            </a:r>
            <a:r>
              <a:rPr lang="en-US" sz="4000"/>
              <a:t>1</a:t>
            </a:r>
            <a:r>
              <a:rPr lang="th-TH" sz="4000"/>
              <a:t>ส่วน</a:t>
            </a:r>
          </a:p>
          <a:p>
            <a:pPr lvl="1"/>
            <a:r>
              <a:rPr lang="th-TH" sz="3200"/>
              <a:t>เลือกเนื้อสัตว์ไขมันต่ำ เช่น ไก่ไม่มีหนัง ปลา หรือเต้าหู้ ไข่ ได้โปรตีนสูง ช่วยเสริมสร้างร่างกาย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4187634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A98-4535-34E0-FD30-875A2FA6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ควบคุมพลังงาน </a:t>
            </a:r>
            <a:r>
              <a:rPr lang="en-US"/>
              <a:t>: </a:t>
            </a:r>
            <a:r>
              <a:rPr lang="th-TH"/>
              <a:t>ชนิดของอาหารและพลังงานที่ได้รับ</a:t>
            </a:r>
            <a:endParaRPr lang="en-US"/>
          </a:p>
        </p:txBody>
      </p:sp>
      <p:pic>
        <p:nvPicPr>
          <p:cNvPr id="4" name="Content Placeholder 3" descr="A collage of food on a table&#10;&#10;Description automatically generated">
            <a:extLst>
              <a:ext uri="{FF2B5EF4-FFF2-40B4-BE49-F238E27FC236}">
                <a16:creationId xmlns:a16="http://schemas.microsoft.com/office/drawing/2014/main" id="{E55255FF-3F86-57A8-B1FF-219326BE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7306" y="1718042"/>
            <a:ext cx="5677412" cy="46827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16212D-DA71-E35B-9902-F7ED855FE2BF}"/>
              </a:ext>
            </a:extLst>
          </p:cNvPr>
          <p:cNvSpPr/>
          <p:nvPr/>
        </p:nvSpPr>
        <p:spPr>
          <a:xfrm>
            <a:off x="5881687" y="1514476"/>
            <a:ext cx="214312" cy="5229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2C131A-8B4B-8CE4-3D08-D76CC3CADFC3}"/>
              </a:ext>
            </a:extLst>
          </p:cNvPr>
          <p:cNvSpPr txBox="1"/>
          <p:nvPr/>
        </p:nvSpPr>
        <p:spPr>
          <a:xfrm>
            <a:off x="1981200" y="2914650"/>
            <a:ext cx="1371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err="1"/>
              <a:t>กินน้อย</a:t>
            </a:r>
            <a:endParaRPr lang="en-US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B5223E-1620-2135-C526-DF2F0A2341AA}"/>
              </a:ext>
            </a:extLst>
          </p:cNvPr>
          <p:cNvSpPr txBox="1"/>
          <p:nvPr/>
        </p:nvSpPr>
        <p:spPr>
          <a:xfrm>
            <a:off x="9196657" y="2914651"/>
            <a:ext cx="1444026" cy="5375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err="1"/>
              <a:t>กินเยอะ</a:t>
            </a:r>
            <a:endParaRPr lang="en-US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30331A-9B09-8DC5-767E-FD458D27E234}"/>
              </a:ext>
            </a:extLst>
          </p:cNvPr>
          <p:cNvSpPr/>
          <p:nvPr/>
        </p:nvSpPr>
        <p:spPr>
          <a:xfrm>
            <a:off x="2338387" y="4572000"/>
            <a:ext cx="2043112" cy="1114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900</a:t>
            </a:r>
            <a:r>
              <a:rPr lang="en-US" sz="2400">
                <a:solidFill>
                  <a:schemeClr val="bg1"/>
                </a:solidFill>
              </a:rPr>
              <a:t> Kcal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1E5BA9-EEC2-C415-BE30-EA67DF451FB7}"/>
              </a:ext>
            </a:extLst>
          </p:cNvPr>
          <p:cNvSpPr/>
          <p:nvPr/>
        </p:nvSpPr>
        <p:spPr>
          <a:xfrm>
            <a:off x="8267700" y="4571999"/>
            <a:ext cx="2043112" cy="1114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780 Kcal</a:t>
            </a:r>
          </a:p>
        </p:txBody>
      </p:sp>
    </p:spTree>
    <p:extLst>
      <p:ext uri="{BB962C8B-B14F-4D97-AF65-F5344CB8AC3E}">
        <p14:creationId xmlns:p14="http://schemas.microsoft.com/office/powerpoint/2010/main" val="207196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A121F-5EF5-E98E-BAE7-40207E1F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963" y="572109"/>
            <a:ext cx="10515600" cy="1325563"/>
          </a:xfrm>
        </p:spPr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ควบคุมน้ำตาลในเลือด</a:t>
            </a:r>
            <a:endParaRPr lang="en-US"/>
          </a:p>
        </p:txBody>
      </p:sp>
      <p:pic>
        <p:nvPicPr>
          <p:cNvPr id="4" name="Content Placeholder 3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FC871C7E-D60C-9BAA-2FE2-3A3B6AB8D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324" y="1823450"/>
            <a:ext cx="5739441" cy="4656466"/>
          </a:xfrm>
        </p:spPr>
      </p:pic>
      <p:pic>
        <p:nvPicPr>
          <p:cNvPr id="6" name="Picture 5" descr="A skull and crossbones made of sugar&#10;&#10;Description automatically generated">
            <a:extLst>
              <a:ext uri="{FF2B5EF4-FFF2-40B4-BE49-F238E27FC236}">
                <a16:creationId xmlns:a16="http://schemas.microsoft.com/office/drawing/2014/main" id="{E757D4B2-AF46-F685-55DF-3BC21161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485" y="94469"/>
            <a:ext cx="1850186" cy="2102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A6325D-A80A-38F5-A917-255EF076DBB3}"/>
              </a:ext>
            </a:extLst>
          </p:cNvPr>
          <p:cNvSpPr txBox="1"/>
          <p:nvPr/>
        </p:nvSpPr>
        <p:spPr>
          <a:xfrm>
            <a:off x="7301437" y="2665378"/>
            <a:ext cx="4736234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err="1"/>
              <a:t>ดัชนีน้ำตาล</a:t>
            </a:r>
            <a:r>
              <a:rPr lang="en-US" sz="2400" b="1">
                <a:solidFill>
                  <a:srgbClr val="002060"/>
                </a:solidFill>
                <a:ea typeface="+mn-lt"/>
                <a:cs typeface="+mn-lt"/>
              </a:rPr>
              <a:t> (Glycemic Index </a:t>
            </a:r>
            <a:r>
              <a:rPr lang="en-US" sz="2400" b="1" err="1">
                <a:solidFill>
                  <a:srgbClr val="002060"/>
                </a:solidFill>
                <a:ea typeface="+mn-lt"/>
                <a:cs typeface="+mn-lt"/>
              </a:rPr>
              <a:t>หรือ</a:t>
            </a:r>
            <a:r>
              <a:rPr lang="en-US" sz="2400" b="1">
                <a:solidFill>
                  <a:srgbClr val="002060"/>
                </a:solidFill>
                <a:ea typeface="+mn-lt"/>
                <a:cs typeface="+mn-lt"/>
              </a:rPr>
              <a:t> GI)</a:t>
            </a:r>
            <a:r>
              <a:rPr lang="en-US" sz="2400">
                <a:ea typeface="+mn-lt"/>
                <a:cs typeface="+mn-lt"/>
              </a:rPr>
              <a:t> เป็นตัวชี้วัดที่ใช้ในการประเมินว่าคาร์โบไฮเดรตในอาหารส่งผลต่อระดับน้ำตาลในเลือดได้อย่างไร</a:t>
            </a:r>
            <a:endParaRPr lang="" sz="2400">
              <a:ea typeface="+mn-lt"/>
              <a:cs typeface="+mn-lt"/>
            </a:endParaRPr>
          </a:p>
          <a:p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แสดงค่าที่บอกถึงความเร็วที่คาร์โบไฮเดรตในอาหารถูกย่อยและดูดซึมเข้าสู่กระแสเลือด</a:t>
            </a:r>
            <a:r>
              <a:rPr lang="en-US" sz="2400"/>
              <a:t>​</a:t>
            </a:r>
            <a:endParaRPr lang="" sz="2400"/>
          </a:p>
        </p:txBody>
      </p:sp>
    </p:spTree>
    <p:extLst>
      <p:ext uri="{BB962C8B-B14F-4D97-AF65-F5344CB8AC3E}">
        <p14:creationId xmlns:p14="http://schemas.microsoft.com/office/powerpoint/2010/main" val="10646622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FD14-9CC6-2931-E105-8755F3E7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45720" b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th-TH"/>
              <a:t>ควบคุมน้ำตาลในเลือด</a:t>
            </a:r>
            <a:endParaRPr lang="en-US"/>
          </a:p>
        </p:txBody>
      </p:sp>
      <p:pic>
        <p:nvPicPr>
          <p:cNvPr id="4" name="Content Placeholder 3" descr="A collage of food and drinks&#10;&#10;Description automatically generated">
            <a:extLst>
              <a:ext uri="{FF2B5EF4-FFF2-40B4-BE49-F238E27FC236}">
                <a16:creationId xmlns:a16="http://schemas.microsoft.com/office/drawing/2014/main" id="{E2880B94-8C48-4770-6289-5C6E23147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557" y="1295535"/>
            <a:ext cx="8664313" cy="5427888"/>
          </a:xfrm>
        </p:spPr>
      </p:pic>
      <p:pic>
        <p:nvPicPr>
          <p:cNvPr id="3" name="Picture 2" descr="A skull and crossbones made of sugar&#10;&#10;Description automatically generated">
            <a:extLst>
              <a:ext uri="{FF2B5EF4-FFF2-40B4-BE49-F238E27FC236}">
                <a16:creationId xmlns:a16="http://schemas.microsoft.com/office/drawing/2014/main" id="{77D3F04C-5638-9868-C7FD-D757FC19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485" y="94469"/>
            <a:ext cx="1850186" cy="21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061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D507563E-D10B-C9D3-4E26-100DD645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ควบคุมน้ำตาลในเลือด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8675C58-26A6-52DC-CAE7-D135B7901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C3EBA237-1118-CA68-9D51-32B42F137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03" y="2743260"/>
            <a:ext cx="4351959" cy="212968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4C78E1BA-D3D2-FF34-9920-EBBE6C00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337" y="2883600"/>
            <a:ext cx="3232679" cy="198934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DFA4FFF5-8AD6-074A-7935-1F498DDA5E5B}"/>
              </a:ext>
            </a:extLst>
          </p:cNvPr>
          <p:cNvSpPr/>
          <p:nvPr/>
        </p:nvSpPr>
        <p:spPr>
          <a:xfrm>
            <a:off x="810228" y="1400537"/>
            <a:ext cx="3298785" cy="9954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>
                <a:solidFill>
                  <a:schemeClr val="tx1">
                    <a:lumMod val="85000"/>
                    <a:lumOff val="15000"/>
                  </a:schemeClr>
                </a:solidFill>
              </a:rPr>
              <a:t>ดัชนีน้ำตาล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= 62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01972CA1-40C1-9FBB-D94A-005FB13602F3}"/>
              </a:ext>
            </a:extLst>
          </p:cNvPr>
          <p:cNvSpPr/>
          <p:nvPr/>
        </p:nvSpPr>
        <p:spPr>
          <a:xfrm>
            <a:off x="7953737" y="1379317"/>
            <a:ext cx="3298785" cy="9954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>
                <a:solidFill>
                  <a:srgbClr val="FF0000"/>
                </a:solidFill>
              </a:rPr>
              <a:t>ดัชนีน้ำตาล </a:t>
            </a:r>
            <a:r>
              <a:rPr lang="en-US" sz="3600">
                <a:solidFill>
                  <a:srgbClr val="FF0000"/>
                </a:solidFill>
              </a:rPr>
              <a:t>= 80</a:t>
            </a: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35F5E7FA-3F59-F2D0-F43B-060B09B9A304}"/>
              </a:ext>
            </a:extLst>
          </p:cNvPr>
          <p:cNvSpPr txBox="1"/>
          <p:nvPr/>
        </p:nvSpPr>
        <p:spPr>
          <a:xfrm>
            <a:off x="5787342" y="2974694"/>
            <a:ext cx="8838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VS</a:t>
            </a: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AE48383-17E5-3DDC-D06D-46CC29B114A6}"/>
              </a:ext>
            </a:extLst>
          </p:cNvPr>
          <p:cNvSpPr/>
          <p:nvPr/>
        </p:nvSpPr>
        <p:spPr>
          <a:xfrm>
            <a:off x="787078" y="5335929"/>
            <a:ext cx="3171464" cy="1203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>
                <a:solidFill>
                  <a:srgbClr val="FF0000"/>
                </a:solidFill>
              </a:rPr>
              <a:t>ปริมาณน้ำตาล </a:t>
            </a:r>
            <a:r>
              <a:rPr lang="en-US" sz="4000">
                <a:solidFill>
                  <a:srgbClr val="FF0000"/>
                </a:solidFill>
              </a:rPr>
              <a:t>40g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0928F69D-72CC-922F-BE91-028C2FDE2D63}"/>
              </a:ext>
            </a:extLst>
          </p:cNvPr>
          <p:cNvSpPr/>
          <p:nvPr/>
        </p:nvSpPr>
        <p:spPr>
          <a:xfrm>
            <a:off x="8046334" y="5303135"/>
            <a:ext cx="3171464" cy="12037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>
                <a:solidFill>
                  <a:schemeClr val="tx1"/>
                </a:solidFill>
              </a:rPr>
              <a:t>ปริมาณน้ำตาล </a:t>
            </a:r>
            <a:r>
              <a:rPr lang="en-US" sz="4000">
                <a:solidFill>
                  <a:schemeClr val="tx1"/>
                </a:solidFill>
              </a:rPr>
              <a:t>6g</a:t>
            </a:r>
          </a:p>
        </p:txBody>
      </p:sp>
    </p:spTree>
    <p:extLst>
      <p:ext uri="{BB962C8B-B14F-4D97-AF65-F5344CB8AC3E}">
        <p14:creationId xmlns:p14="http://schemas.microsoft.com/office/powerpoint/2010/main" val="284369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IPD  Template @ 72th Year ว่าง (1)</Template>
  <TotalTime>0</TotalTime>
  <Words>4814</Words>
  <Application>Microsoft Office PowerPoint</Application>
  <PresentationFormat>Widescreen</PresentationFormat>
  <Paragraphs>578</Paragraphs>
  <Slides>120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41" baseType="lpstr">
      <vt:lpstr>Angsana New</vt:lpstr>
      <vt:lpstr>Aptos</vt:lpstr>
      <vt:lpstr>Aptos Display</vt:lpstr>
      <vt:lpstr>Arial</vt:lpstr>
      <vt:lpstr>Averta</vt:lpstr>
      <vt:lpstr>Calibri</vt:lpstr>
      <vt:lpstr>Calibri Light</vt:lpstr>
      <vt:lpstr>C-Font-Article-Light</vt:lpstr>
      <vt:lpstr>Corbel</vt:lpstr>
      <vt:lpstr>Cordia New</vt:lpstr>
      <vt:lpstr>Courier New</vt:lpstr>
      <vt:lpstr>DilleniaUPC</vt:lpstr>
      <vt:lpstr>IBM Plex Sans Thai Looped</vt:lpstr>
      <vt:lpstr>kalatexa</vt:lpstr>
      <vt:lpstr>Kanit</vt:lpstr>
      <vt:lpstr>OTNEJMScalaSansLF</vt:lpstr>
      <vt:lpstr>Sarabun</vt:lpstr>
      <vt:lpstr>Segoe UI Historic</vt:lpstr>
      <vt:lpstr>Tw Cen MT</vt:lpstr>
      <vt:lpstr>Wingdings</vt:lpstr>
      <vt:lpstr>ธีมของ Office</vt:lpstr>
      <vt:lpstr>รู้จัก NCDs ภัยเงียบประจำวัดเขตเมือง</vt:lpstr>
      <vt:lpstr>PowerPoint Presentation</vt:lpstr>
      <vt:lpstr>PowerPoint Presentation</vt:lpstr>
      <vt:lpstr>พระพุทธเจ้าทรงตรัสรู้อะไร</vt:lpstr>
      <vt:lpstr>รู้จัก NCDs ภัยเงียบประจำวัดเขตเมือง</vt:lpstr>
      <vt:lpstr>รู้จัก NCDs ภัยเงียบประจำวัดเขตเมือง</vt:lpstr>
      <vt:lpstr>โรคไม่ติดต่อ Non Communicable Diseases (NCDs)</vt:lpstr>
      <vt:lpstr>รู้จัก NCDs ภัยเงียบประจำวัดเขตเมือง</vt:lpstr>
      <vt:lpstr>ถนนของการดำเนินชีวิต</vt:lpstr>
      <vt:lpstr>ถนนของการดำเนินชีวิต</vt:lpstr>
      <vt:lpstr>ถนนของการดำเนินชีวิต</vt:lpstr>
      <vt:lpstr>โรคไม่ติดต่อ Non Communicable Diseases (NCDs)</vt:lpstr>
      <vt:lpstr>เส้นเลือดหัวใจตีบ</vt:lpstr>
      <vt:lpstr>เส้นเลือดหัวใจตีบ</vt:lpstr>
      <vt:lpstr>กล้ามเนื้อหัวใจวาย ความดันโลหิตสูงทำให้กล้ามเนื้อหัวใจหนา หัวใจทำงานไม่ไหวเกิดหัวใจวายได้ </vt:lpstr>
      <vt:lpstr>โรคไตเสื่อม  หลอดเลือดที่ไปเลี้ยงไตตีบ หน้าที่การกรองของเสียจะเสียไปเกิดไตวาย </vt:lpstr>
      <vt:lpstr>การเกิดโรคหลอดเลือดสมอง stroke </vt:lpstr>
      <vt:lpstr>PowerPoint Presentation</vt:lpstr>
      <vt:lpstr>PowerPoint Presentation</vt:lpstr>
      <vt:lpstr>PowerPoint Presentation</vt:lpstr>
      <vt:lpstr>ชีวิตในอนาคตของเรามีโอกาสเป็นโรคเหล่านั้นหรือไม่?</vt:lpstr>
      <vt:lpstr>คำทำนาย 10ปีข้างหน้า :  Thai CV risk score</vt:lpstr>
      <vt:lpstr>PowerPoint Presentation</vt:lpstr>
      <vt:lpstr>PowerPoint Presentation</vt:lpstr>
      <vt:lpstr>รู้จัก NCDs ภัยเงียบประจำวัดเขตเมือง</vt:lpstr>
      <vt:lpstr>PowerPoint Presentation</vt:lpstr>
      <vt:lpstr>PowerPoint Presentation</vt:lpstr>
      <vt:lpstr>PowerPoint Presentation</vt:lpstr>
      <vt:lpstr>PowerPoint Presentation</vt:lpstr>
      <vt:lpstr>โรคไม่ติดต่อ Non Communicable Diseases (NCDs)</vt:lpstr>
      <vt:lpstr>PowerPoint Presentation</vt:lpstr>
      <vt:lpstr>สรุปการคัดกรองสุขภาพฯ ของพระภิกษุ-สามเณร ในเขตกทม.ปี2566 พบว่า มีภาวะ เป็นโรค ดังนี้</vt:lpstr>
      <vt:lpstr>กลุ่มโรคไม่ติดต่อที่สำคัญ</vt:lpstr>
      <vt:lpstr>กลุ่มโรคไม่ติดต่อที่สำคัญ</vt:lpstr>
      <vt:lpstr>โลกยุคดิจิตอล</vt:lpstr>
      <vt:lpstr>โรคอ้วน</vt:lpstr>
      <vt:lpstr>โรคอ้วนหรืออ้วนลงพุง</vt:lpstr>
      <vt:lpstr>อ้วน 2 แบบ</vt:lpstr>
      <vt:lpstr>ไขมันในช่องท้อง</vt:lpstr>
      <vt:lpstr>มีภาวะน้ำหนักตัวเกินหรือไม่ ?</vt:lpstr>
      <vt:lpstr>BMI บอก : น้ำหนักตัวเกินอ้วน</vt:lpstr>
      <vt:lpstr>สถานการณ์โรคอ้วนในประเทศไทย</vt:lpstr>
      <vt:lpstr>สถานการณ์โรคอ้วนพระภิกษุสงฆ์เขตกทม.</vt:lpstr>
      <vt:lpstr>BMIมากขึ้น ประมาณอายุขัยสั้นลง</vt:lpstr>
      <vt:lpstr>ใครอ้วน?</vt:lpstr>
      <vt:lpstr>วัดรอบเอว -&gt;อ้วนลงพุง?</vt:lpstr>
      <vt:lpstr>ค่าสัดส่วนเอว และสะโพก </vt:lpstr>
      <vt:lpstr>คนไหนเสี่ยงเป็นภาวะอ้วนลงพุงมากที่สุด?</vt:lpstr>
      <vt:lpstr>วินิจฉัยภาวะเมทาบอลิกซินโดรม (Metabolic Syndrome)</vt:lpstr>
      <vt:lpstr>PowerPoint Presentation</vt:lpstr>
      <vt:lpstr>กลุ่มโรค NCDs</vt:lpstr>
      <vt:lpstr>กลุ่มโรค NCDs</vt:lpstr>
      <vt:lpstr>โรคเบาหวาน</vt:lpstr>
      <vt:lpstr>v</vt:lpstr>
      <vt:lpstr>การวินิจฉัยโรคเบาหวาน</vt:lpstr>
      <vt:lpstr>PowerPoint Presentation</vt:lpstr>
      <vt:lpstr>HbA1C</vt:lpstr>
      <vt:lpstr>อาการของผู้ป่วยเบาหวาน</vt:lpstr>
      <vt:lpstr>ชนิดของเบาหวาน</vt:lpstr>
      <vt:lpstr>ควรตรวจscreeningหาเบาหวานหรือไม่?</vt:lpstr>
      <vt:lpstr>Diabetes risk score (DRS)</vt:lpstr>
      <vt:lpstr>ถ้าท่านมีลักษณะต่อไปนี้ ท่านมีความเสี่ยงสูงที่จะเป็นเบาหวาน ควรตรวจระดับน้ำตาลในเลือด</vt:lpstr>
      <vt:lpstr>ถ้าท่านมีลักษณะต่อไปนี้ ท่านมีความเสี่ยงสูงที่จะเป็นเบาหวาน ควรตรวจระดับน้ำตาลในเลือด</vt:lpstr>
      <vt:lpstr>ภาวะแทรกซ้อนของเบาหวาน</vt:lpstr>
      <vt:lpstr>กลุ่มโรค NCDs ที่สำคัญ</vt:lpstr>
      <vt:lpstr>กลุ่มโรค NCDs ที่สำคัญ</vt:lpstr>
      <vt:lpstr>ความดันโลหิตสูง</vt:lpstr>
      <vt:lpstr>ความดันโลหิตสูง</vt:lpstr>
      <vt:lpstr>ความดันโลหิตสูง</vt:lpstr>
      <vt:lpstr>PowerPoint Presentation</vt:lpstr>
      <vt:lpstr>PowerPoint Presentation</vt:lpstr>
      <vt:lpstr>แม้หลอดเลือดจะเสื่อมถึง 90% แล้ว แต่เราก็ยังรู้สึกสบายดี ไม่มีอาการผิดปกติใดๆ</vt:lpstr>
      <vt:lpstr>สิ่งที่น่ากลัวที่สุดของโรคความดันโลหิตสูงคือ ไม่มีอาการเตือน</vt:lpstr>
      <vt:lpstr>ผู้ที่ไม่ได้รักษาความดันโลหิตสูงจะมีผลดังนี้</vt:lpstr>
      <vt:lpstr>กลุ่มโรค NCDs ที่สำคัญ</vt:lpstr>
      <vt:lpstr>กลุ่มโรค NCDs ที่สำคัญ</vt:lpstr>
      <vt:lpstr>ไขมันในเลือดมีกี่ชนิด</vt:lpstr>
      <vt:lpstr>การตรวจทางห้องปฏิบัติการ</vt:lpstr>
      <vt:lpstr>การตรวจทางห้องปฏิบัติการ</vt:lpstr>
      <vt:lpstr>PowerPoint Presentation</vt:lpstr>
      <vt:lpstr>การวินิจฉัยโรคไขมันในเลือดสูง</vt:lpstr>
      <vt:lpstr>PowerPoint Presentation</vt:lpstr>
      <vt:lpstr>การวินิจฉัยโรคไขมันในเลือดสูง</vt:lpstr>
      <vt:lpstr>แนะนำให้ตรวจระดับไขมันในเลือดในกลุ่มประชากรต่อไปนี้</vt:lpstr>
      <vt:lpstr>ชนิดของไขมันในเลือด และการเกิดโรคหลอดเลือด</vt:lpstr>
      <vt:lpstr>การวินิจฉัยโรคไขมันในเลือดสูง (เดิม)</vt:lpstr>
      <vt:lpstr>การวินิจฉัยโรคไขมันในเลือดสูง (ใหม่ 2024) LDL&gt;=190mg/dl ให้ลดระดับลงดังนี้</vt:lpstr>
      <vt:lpstr>การวินิจฉัยโรคไขมันในเลือดสูง (future)</vt:lpstr>
      <vt:lpstr>วินิจฉัยภาวะเมทาบอลิกซินโดรม (Metabolic Syndrome)</vt:lpstr>
      <vt:lpstr>รู้จัก NCDs ภัยเงียบประจำวัดเขตเมือง</vt:lpstr>
      <vt:lpstr>ตรวจสุขภาพประจำปี</vt:lpstr>
      <vt:lpstr>6อ</vt:lpstr>
      <vt:lpstr>อาหาร</vt:lpstr>
      <vt:lpstr>PowerPoint Presentation</vt:lpstr>
      <vt:lpstr>PowerPoint Presentation</vt:lpstr>
      <vt:lpstr>ควบคุมพลังงาน : ชนิดของอาหารและพลังงานที่ได้รับ</vt:lpstr>
      <vt:lpstr>ควบคุมน้ำตาลในเลือด</vt:lpstr>
      <vt:lpstr>ควบคุมน้ำตาลในเลือด</vt:lpstr>
      <vt:lpstr>ควบคุมน้ำตาลในเลือด</vt:lpstr>
      <vt:lpstr>PowerPoint Presentation</vt:lpstr>
      <vt:lpstr>PowerPoint Presentation</vt:lpstr>
      <vt:lpstr>COLA ไม่มีน้ำตาล</vt:lpstr>
      <vt:lpstr>PowerPoint Presentation</vt:lpstr>
      <vt:lpstr>การควบคุมความดันโลหิต</vt:lpstr>
      <vt:lpstr>การปรับการบริโภคอาหารเฉพาะเพื่อลด TG</vt:lpstr>
      <vt:lpstr>การปรับการบริโภคอาหารเฉพาะเพื่อลด LDL-C</vt:lpstr>
      <vt:lpstr>PowerPoint Presentation</vt:lpstr>
      <vt:lpstr>PowerPoint Presentation</vt:lpstr>
      <vt:lpstr>ลดปริมาณมื้ออาหาร หรือกำหนดช่วงเวลาอาหารIntermittent fasting(IF) : Time restricted fasting(TRF)</vt:lpstr>
      <vt:lpstr>PowerPoint Presentation</vt:lpstr>
      <vt:lpstr>6อ</vt:lpstr>
      <vt:lpstr>อาหาร vs กิจกรรม</vt:lpstr>
      <vt:lpstr>ออกกำลัง</vt:lpstr>
      <vt:lpstr>ออกกำลัง</vt:lpstr>
      <vt:lpstr>ออกกำลัง=กิจกรรม</vt:lpstr>
      <vt:lpstr>สรุปการป้องกันและรักษาโรคNCDs</vt:lpstr>
      <vt:lpstr>ถนนของการดำเนินชีวิต</vt:lpstr>
      <vt:lpstr>สรุป รู้จักNCDs ภัยเงียบประจำวัดเขตเมือง</vt:lpstr>
      <vt:lpstr>หนังสือแนะนำ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รู้จัก NCDs ภัยเงียบประจำวัดเขตเมือง</dc:title>
  <dc:creator>uraree phornvoranunt</dc:creator>
  <cp:lastModifiedBy>uraree phornvoranunt</cp:lastModifiedBy>
  <cp:revision>2</cp:revision>
  <dcterms:created xsi:type="dcterms:W3CDTF">2024-08-03T13:11:46Z</dcterms:created>
  <dcterms:modified xsi:type="dcterms:W3CDTF">2025-09-09T00:36:17Z</dcterms:modified>
</cp:coreProperties>
</file>